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53"/>
  </p:notesMasterIdLst>
  <p:sldIdLst>
    <p:sldId id="370" r:id="rId2"/>
    <p:sldId id="423" r:id="rId3"/>
    <p:sldId id="373" r:id="rId4"/>
    <p:sldId id="374" r:id="rId5"/>
    <p:sldId id="375" r:id="rId6"/>
    <p:sldId id="376" r:id="rId7"/>
    <p:sldId id="377" r:id="rId8"/>
    <p:sldId id="378" r:id="rId9"/>
    <p:sldId id="379" r:id="rId10"/>
    <p:sldId id="380" r:id="rId11"/>
    <p:sldId id="381" r:id="rId12"/>
    <p:sldId id="419" r:id="rId13"/>
    <p:sldId id="420" r:id="rId14"/>
    <p:sldId id="421" r:id="rId15"/>
    <p:sldId id="382" r:id="rId16"/>
    <p:sldId id="422" r:id="rId17"/>
    <p:sldId id="383" r:id="rId18"/>
    <p:sldId id="386" r:id="rId19"/>
    <p:sldId id="384" r:id="rId20"/>
    <p:sldId id="385" r:id="rId21"/>
    <p:sldId id="388" r:id="rId22"/>
    <p:sldId id="389" r:id="rId23"/>
    <p:sldId id="387" r:id="rId24"/>
    <p:sldId id="390" r:id="rId25"/>
    <p:sldId id="391" r:id="rId26"/>
    <p:sldId id="393" r:id="rId27"/>
    <p:sldId id="392" r:id="rId28"/>
    <p:sldId id="394" r:id="rId29"/>
    <p:sldId id="395" r:id="rId30"/>
    <p:sldId id="396" r:id="rId31"/>
    <p:sldId id="398" r:id="rId32"/>
    <p:sldId id="397" r:id="rId33"/>
    <p:sldId id="399" r:id="rId34"/>
    <p:sldId id="424" r:id="rId35"/>
    <p:sldId id="425" r:id="rId36"/>
    <p:sldId id="426" r:id="rId37"/>
    <p:sldId id="427" r:id="rId38"/>
    <p:sldId id="428" r:id="rId39"/>
    <p:sldId id="429" r:id="rId40"/>
    <p:sldId id="430" r:id="rId41"/>
    <p:sldId id="431" r:id="rId42"/>
    <p:sldId id="432" r:id="rId43"/>
    <p:sldId id="433" r:id="rId44"/>
    <p:sldId id="434" r:id="rId45"/>
    <p:sldId id="435" r:id="rId46"/>
    <p:sldId id="436" r:id="rId47"/>
    <p:sldId id="437" r:id="rId48"/>
    <p:sldId id="438" r:id="rId49"/>
    <p:sldId id="439" r:id="rId50"/>
    <p:sldId id="440" r:id="rId51"/>
    <p:sldId id="441" r:id="rId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21600"/>
    <a:srgbClr val="1A5035"/>
    <a:srgbClr val="14D40A"/>
    <a:srgbClr val="00D000"/>
    <a:srgbClr val="F6FF3F"/>
    <a:srgbClr val="BC7000"/>
    <a:srgbClr val="FF9900"/>
    <a:srgbClr val="360800"/>
    <a:srgbClr val="3A1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09" autoAdjust="0"/>
    <p:restoredTop sz="95801" autoAdjust="0"/>
  </p:normalViewPr>
  <p:slideViewPr>
    <p:cSldViewPr>
      <p:cViewPr varScale="1">
        <p:scale>
          <a:sx n="65" d="100"/>
          <a:sy n="65" d="100"/>
        </p:scale>
        <p:origin x="-614" y="-77"/>
      </p:cViewPr>
      <p:guideLst>
        <p:guide orient="horz" pos="2160"/>
        <p:guide pos="2880"/>
      </p:guideLst>
    </p:cSldViewPr>
  </p:slideViewPr>
  <p:outlineViewPr>
    <p:cViewPr>
      <p:scale>
        <a:sx n="33" d="100"/>
        <a:sy n="33" d="100"/>
      </p:scale>
      <p:origin x="0" y="612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5E6641-C2E9-47C8-85B3-2F64454B29CC}" type="datetimeFigureOut">
              <a:rPr lang="en-US" smtClean="0"/>
              <a:t>3/4/2013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BC2F06-AA6F-4A5D-A9EF-1DECFD9058CD}" type="slidenum">
              <a:rPr lang="en-US" smtClean="0"/>
              <a:t>‹#›</a:t>
            </a:fld>
            <a:endParaRPr lang="en-US"/>
          </a:p>
        </p:txBody>
      </p:sp>
    </p:spTree>
    <p:extLst>
      <p:ext uri="{BB962C8B-B14F-4D97-AF65-F5344CB8AC3E}">
        <p14:creationId xmlns:p14="http://schemas.microsoft.com/office/powerpoint/2010/main" val="1607314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BC2F06-AA6F-4A5D-A9EF-1DECFD9058CD}" type="slidenum">
              <a:rPr lang="en-US" smtClean="0"/>
              <a:t>7</a:t>
            </a:fld>
            <a:endParaRPr lang="en-US"/>
          </a:p>
        </p:txBody>
      </p:sp>
    </p:spTree>
    <p:extLst>
      <p:ext uri="{BB962C8B-B14F-4D97-AF65-F5344CB8AC3E}">
        <p14:creationId xmlns:p14="http://schemas.microsoft.com/office/powerpoint/2010/main" val="277288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BC2F06-AA6F-4A5D-A9EF-1DECFD9058CD}" type="slidenum">
              <a:rPr lang="en-US" smtClean="0"/>
              <a:t>8</a:t>
            </a:fld>
            <a:endParaRPr lang="en-US"/>
          </a:p>
        </p:txBody>
      </p:sp>
    </p:spTree>
    <p:extLst>
      <p:ext uri="{BB962C8B-B14F-4D97-AF65-F5344CB8AC3E}">
        <p14:creationId xmlns:p14="http://schemas.microsoft.com/office/powerpoint/2010/main" val="277288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39</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12800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12800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B6A5D6E5-AB50-43E1-961B-84FAFAF36C84}" type="slidenum">
              <a:rPr lang="en-US"/>
              <a:pPr>
                <a:defRPr/>
              </a:pPr>
              <a:t>‹#›</a:t>
            </a:fld>
            <a:endParaRPr lang="en-US"/>
          </a:p>
        </p:txBody>
      </p:sp>
    </p:spTree>
    <p:extLst>
      <p:ext uri="{BB962C8B-B14F-4D97-AF65-F5344CB8AC3E}">
        <p14:creationId xmlns:p14="http://schemas.microsoft.com/office/powerpoint/2010/main" val="2388482171"/>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95371D24-1145-4739-9AD2-B744810A9CF8}" type="slidenum">
              <a:rPr lang="en-US"/>
              <a:pPr>
                <a:defRPr/>
              </a:pPr>
              <a:t>‹#›</a:t>
            </a:fld>
            <a:endParaRPr lang="en-US"/>
          </a:p>
        </p:txBody>
      </p:sp>
    </p:spTree>
    <p:extLst>
      <p:ext uri="{BB962C8B-B14F-4D97-AF65-F5344CB8AC3E}">
        <p14:creationId xmlns:p14="http://schemas.microsoft.com/office/powerpoint/2010/main" val="1012615131"/>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033DFBDA-E377-4885-9EC0-22F2DAC0D85F}" type="slidenum">
              <a:rPr lang="en-US"/>
              <a:pPr>
                <a:defRPr/>
              </a:pPr>
              <a:t>‹#›</a:t>
            </a:fld>
            <a:endParaRPr lang="en-US"/>
          </a:p>
        </p:txBody>
      </p:sp>
    </p:spTree>
    <p:extLst>
      <p:ext uri="{BB962C8B-B14F-4D97-AF65-F5344CB8AC3E}">
        <p14:creationId xmlns:p14="http://schemas.microsoft.com/office/powerpoint/2010/main" val="1738747681"/>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533400" y="1828800"/>
            <a:ext cx="81534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781800" y="6248400"/>
            <a:ext cx="1905000" cy="457200"/>
          </a:xfrm>
        </p:spPr>
        <p:txBody>
          <a:bodyPr/>
          <a:lstStyle>
            <a:lvl1pPr>
              <a:defRPr smtClean="0"/>
            </a:lvl1pPr>
          </a:lstStyle>
          <a:p>
            <a:pPr>
              <a:defRPr/>
            </a:pPr>
            <a:fld id="{C45E3D10-9286-4A45-B858-E8D05CCB688F}" type="slidenum">
              <a:rPr lang="en-US"/>
              <a:pPr>
                <a:defRPr/>
              </a:pPr>
              <a:t>‹#›</a:t>
            </a:fld>
            <a:endParaRPr lang="en-US"/>
          </a:p>
        </p:txBody>
      </p:sp>
    </p:spTree>
    <p:extLst>
      <p:ext uri="{BB962C8B-B14F-4D97-AF65-F5344CB8AC3E}">
        <p14:creationId xmlns:p14="http://schemas.microsoft.com/office/powerpoint/2010/main" val="1545273996"/>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3" name="Footer Placeholder 2"/>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781800" y="6248400"/>
            <a:ext cx="1905000" cy="457200"/>
          </a:xfrm>
        </p:spPr>
        <p:txBody>
          <a:bodyPr/>
          <a:lstStyle>
            <a:lvl1pPr>
              <a:defRPr smtClean="0"/>
            </a:lvl1pPr>
          </a:lstStyle>
          <a:p>
            <a:pPr>
              <a:defRPr/>
            </a:pPr>
            <a:fld id="{34F0AE04-8770-412A-80C5-99E5F179C7C3}" type="slidenum">
              <a:rPr lang="en-US"/>
              <a:pPr>
                <a:defRPr/>
              </a:pPr>
              <a:t>‹#›</a:t>
            </a:fld>
            <a:endParaRPr lang="en-US"/>
          </a:p>
        </p:txBody>
      </p:sp>
    </p:spTree>
    <p:extLst>
      <p:ext uri="{BB962C8B-B14F-4D97-AF65-F5344CB8AC3E}">
        <p14:creationId xmlns:p14="http://schemas.microsoft.com/office/powerpoint/2010/main" val="490744929"/>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781800" y="6248400"/>
            <a:ext cx="1905000" cy="457200"/>
          </a:xfrm>
        </p:spPr>
        <p:txBody>
          <a:bodyPr/>
          <a:lstStyle>
            <a:lvl1pPr>
              <a:defRPr smtClean="0"/>
            </a:lvl1pPr>
          </a:lstStyle>
          <a:p>
            <a:pPr>
              <a:defRPr/>
            </a:pPr>
            <a:fld id="{D4C44794-55ED-4750-AD48-41CFB4054E78}" type="slidenum">
              <a:rPr lang="en-US"/>
              <a:pPr>
                <a:defRPr/>
              </a:pPr>
              <a:t>‹#›</a:t>
            </a:fld>
            <a:endParaRPr lang="en-US"/>
          </a:p>
        </p:txBody>
      </p:sp>
    </p:spTree>
    <p:extLst>
      <p:ext uri="{BB962C8B-B14F-4D97-AF65-F5344CB8AC3E}">
        <p14:creationId xmlns:p14="http://schemas.microsoft.com/office/powerpoint/2010/main" val="3622098869"/>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smtClean="0"/>
            </a:lvl1pPr>
          </a:lstStyle>
          <a:p>
            <a:pPr>
              <a:defRPr/>
            </a:pPr>
            <a:fld id="{21AC6676-E103-49A5-9630-C4D864A029EE}" type="slidenum">
              <a:rPr lang="en-US"/>
              <a:pPr>
                <a:defRPr/>
              </a:pPr>
              <a:t>‹#›</a:t>
            </a:fld>
            <a:endParaRPr lang="en-US"/>
          </a:p>
        </p:txBody>
      </p:sp>
    </p:spTree>
    <p:extLst>
      <p:ext uri="{BB962C8B-B14F-4D97-AF65-F5344CB8AC3E}">
        <p14:creationId xmlns:p14="http://schemas.microsoft.com/office/powerpoint/2010/main" val="4154827425"/>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smtClean="0"/>
            </a:lvl1pPr>
          </a:lstStyle>
          <a:p>
            <a:pPr>
              <a:defRPr/>
            </a:pPr>
            <a:fld id="{AE078419-DF76-44AE-BC25-864CF1E3D5A7}" type="slidenum">
              <a:rPr lang="en-US"/>
              <a:pPr>
                <a:defRPr/>
              </a:pPr>
              <a:t>‹#›</a:t>
            </a:fld>
            <a:endParaRPr lang="en-US"/>
          </a:p>
        </p:txBody>
      </p:sp>
    </p:spTree>
    <p:extLst>
      <p:ext uri="{BB962C8B-B14F-4D97-AF65-F5344CB8AC3E}">
        <p14:creationId xmlns:p14="http://schemas.microsoft.com/office/powerpoint/2010/main" val="193896783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46BEF121-4BFD-406F-A3A5-39126C15A680}" type="slidenum">
              <a:rPr lang="en-US"/>
              <a:pPr>
                <a:defRPr/>
              </a:pPr>
              <a:t>‹#›</a:t>
            </a:fld>
            <a:endParaRPr lang="en-US"/>
          </a:p>
        </p:txBody>
      </p:sp>
    </p:spTree>
    <p:extLst>
      <p:ext uri="{BB962C8B-B14F-4D97-AF65-F5344CB8AC3E}">
        <p14:creationId xmlns:p14="http://schemas.microsoft.com/office/powerpoint/2010/main" val="3182337322"/>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09B9A01-2040-4FD8-BAC9-96B941AB4480}" type="slidenum">
              <a:rPr lang="en-US"/>
              <a:pPr>
                <a:defRPr/>
              </a:pPr>
              <a:t>‹#›</a:t>
            </a:fld>
            <a:endParaRPr lang="en-US"/>
          </a:p>
        </p:txBody>
      </p:sp>
    </p:spTree>
    <p:extLst>
      <p:ext uri="{BB962C8B-B14F-4D97-AF65-F5344CB8AC3E}">
        <p14:creationId xmlns:p14="http://schemas.microsoft.com/office/powerpoint/2010/main" val="2100525453"/>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A011EB67-93BB-4F2B-BA11-B4BD15A83F34}" type="slidenum">
              <a:rPr lang="en-US"/>
              <a:pPr>
                <a:defRPr/>
              </a:pPr>
              <a:t>‹#›</a:t>
            </a:fld>
            <a:endParaRPr lang="en-US"/>
          </a:p>
        </p:txBody>
      </p:sp>
    </p:spTree>
    <p:extLst>
      <p:ext uri="{BB962C8B-B14F-4D97-AF65-F5344CB8AC3E}">
        <p14:creationId xmlns:p14="http://schemas.microsoft.com/office/powerpoint/2010/main" val="2252680203"/>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endParaRPr lang="en-US"/>
          </a:p>
        </p:txBody>
      </p:sp>
      <p:sp>
        <p:nvSpPr>
          <p:cNvPr id="8" name="Rectangle 9"/>
          <p:cNvSpPr>
            <a:spLocks noGrp="1" noChangeArrowheads="1"/>
          </p:cNvSpPr>
          <p:nvPr>
            <p:ph type="ftr" sz="quarter" idx="11"/>
          </p:nvPr>
        </p:nvSpPr>
        <p:spPr/>
        <p:txBody>
          <a:bodyPr/>
          <a:lstStyle>
            <a:lvl1pPr>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6D48F8D9-C5F0-4493-86E8-0EBB5F71631B}" type="slidenum">
              <a:rPr lang="en-US"/>
              <a:pPr>
                <a:defRPr/>
              </a:pPr>
              <a:t>‹#›</a:t>
            </a:fld>
            <a:endParaRPr lang="en-US"/>
          </a:p>
        </p:txBody>
      </p:sp>
    </p:spTree>
    <p:extLst>
      <p:ext uri="{BB962C8B-B14F-4D97-AF65-F5344CB8AC3E}">
        <p14:creationId xmlns:p14="http://schemas.microsoft.com/office/powerpoint/2010/main" val="2549278205"/>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20151EBD-3DE2-4602-AC9D-95E23CE6C655}" type="slidenum">
              <a:rPr lang="en-US"/>
              <a:pPr>
                <a:defRPr/>
              </a:pPr>
              <a:t>‹#›</a:t>
            </a:fld>
            <a:endParaRPr lang="en-US"/>
          </a:p>
        </p:txBody>
      </p:sp>
    </p:spTree>
    <p:extLst>
      <p:ext uri="{BB962C8B-B14F-4D97-AF65-F5344CB8AC3E}">
        <p14:creationId xmlns:p14="http://schemas.microsoft.com/office/powerpoint/2010/main" val="1131787248"/>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43344BF5-2A46-4AA6-AD62-96DFA1DF0DEB}" type="slidenum">
              <a:rPr lang="en-US"/>
              <a:pPr>
                <a:defRPr/>
              </a:pPr>
              <a:t>‹#›</a:t>
            </a:fld>
            <a:endParaRPr lang="en-US"/>
          </a:p>
        </p:txBody>
      </p:sp>
    </p:spTree>
    <p:extLst>
      <p:ext uri="{BB962C8B-B14F-4D97-AF65-F5344CB8AC3E}">
        <p14:creationId xmlns:p14="http://schemas.microsoft.com/office/powerpoint/2010/main" val="4116866057"/>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2E48A2B6-AA29-4445-9261-2E6AE3EEC526}" type="slidenum">
              <a:rPr lang="en-US"/>
              <a:pPr>
                <a:defRPr/>
              </a:pPr>
              <a:t>‹#›</a:t>
            </a:fld>
            <a:endParaRPr lang="en-US"/>
          </a:p>
        </p:txBody>
      </p:sp>
    </p:spTree>
    <p:extLst>
      <p:ext uri="{BB962C8B-B14F-4D97-AF65-F5344CB8AC3E}">
        <p14:creationId xmlns:p14="http://schemas.microsoft.com/office/powerpoint/2010/main" val="2600937064"/>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0DA527CD-F7EF-400C-ADD5-00BF9DBDC594}" type="slidenum">
              <a:rPr lang="en-US"/>
              <a:pPr>
                <a:defRPr/>
              </a:pPr>
              <a:t>‹#›</a:t>
            </a:fld>
            <a:endParaRPr lang="en-US"/>
          </a:p>
        </p:txBody>
      </p:sp>
    </p:spTree>
    <p:extLst>
      <p:ext uri="{BB962C8B-B14F-4D97-AF65-F5344CB8AC3E}">
        <p14:creationId xmlns:p14="http://schemas.microsoft.com/office/powerpoint/2010/main" val="3620933944"/>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698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defRPr>
            </a:lvl1pPr>
          </a:lstStyle>
          <a:p>
            <a:pPr>
              <a:defRPr/>
            </a:pPr>
            <a:endParaRPr lang="en-US"/>
          </a:p>
        </p:txBody>
      </p:sp>
      <p:sp>
        <p:nvSpPr>
          <p:cNvPr id="12698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mn-lt"/>
              </a:defRPr>
            </a:lvl1pPr>
          </a:lstStyle>
          <a:p>
            <a:pPr>
              <a:defRPr/>
            </a:pPr>
            <a:endParaRPr lang="en-US"/>
          </a:p>
        </p:txBody>
      </p:sp>
      <p:sp>
        <p:nvSpPr>
          <p:cNvPr id="12698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mn-lt"/>
              </a:defRPr>
            </a:lvl1pPr>
          </a:lstStyle>
          <a:p>
            <a:pPr>
              <a:defRPr/>
            </a:pPr>
            <a:fld id="{0D0728FF-11EF-4DC3-9BE8-FEA937A0B55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75" r:id="rId12"/>
    <p:sldLayoutId id="2147484076" r:id="rId13"/>
    <p:sldLayoutId id="2147484077" r:id="rId14"/>
    <p:sldLayoutId id="2147484078" r:id="rId15"/>
    <p:sldLayoutId id="2147484079" r:id="rId16"/>
  </p:sldLayoutIdLst>
  <p:transition/>
  <p:timing>
    <p:tnLst>
      <p:par>
        <p:cTn id="1" dur="indefinite" restart="never" nodeType="tmRoot"/>
      </p:par>
    </p:tnLst>
  </p:timing>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com/url?sa=i&amp;rct=j&amp;q=&amp;esrc=s&amp;frm=1&amp;source=images&amp;cd=&amp;cad=rja&amp;docid=_GagY6F6sGRMGM&amp;tbnid=eF4r0PeqwTRkEM:&amp;ved=0CAUQjRw&amp;url=http://englishdictionaryfree.com/redeem&amp;ei=lPMmUa3QFqnQ2QXc2IDgBQ&amp;psig=AFQjCNHl--Yl8gbOPOfv4COS0uCf0N2nxw&amp;ust=1361593561420994" TargetMode="External"/><Relationship Id="rId1" Type="http://schemas.openxmlformats.org/officeDocument/2006/relationships/slideLayout" Target="../slideLayouts/slideLayout12.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2.xml"/><Relationship Id="rId5" Type="http://schemas.microsoft.com/office/2007/relationships/hdphoto" Target="../media/hdphoto14.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jpeg"/><Relationship Id="rId1" Type="http://schemas.openxmlformats.org/officeDocument/2006/relationships/slideLayout" Target="../slideLayouts/slideLayout12.xml"/><Relationship Id="rId5" Type="http://schemas.microsoft.com/office/2007/relationships/hdphoto" Target="../media/hdphoto17.wdp"/><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url?sa=i&amp;rct=j&amp;q=&amp;esrc=s&amp;frm=1&amp;source=images&amp;cd=&amp;cad=rja&amp;docid=XreUwGq4KRGI3M&amp;tbnid=j42sA9k2-YoCMM:&amp;ved=0CAUQjRw&amp;url=http://walkingnexttojesus.wordpress.com/2012/02/10/faith-like-abraham-part-4/&amp;ei=GQInUd_zBsnO2gX1r4GgBw&amp;psig=AFQjCNELUqKXsQgDpodCOYCMbgFLcZOaJQ&amp;ust=1361597283196431" TargetMode="External"/><Relationship Id="rId1" Type="http://schemas.openxmlformats.org/officeDocument/2006/relationships/slideLayout" Target="../slideLayouts/slideLayout12.xml"/><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3.jpeg"/><Relationship Id="rId1" Type="http://schemas.openxmlformats.org/officeDocument/2006/relationships/slideLayout" Target="../slideLayouts/slideLayout12.xml"/><Relationship Id="rId5" Type="http://schemas.microsoft.com/office/2007/relationships/hdphoto" Target="../media/hdphoto25.wdp"/><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4" Type="http://schemas.microsoft.com/office/2007/relationships/hdphoto" Target="../media/hdphoto26.wdp"/></Relationships>
</file>

<file path=ppt/slides/_rels/slide34.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 Id="rId4" Type="http://schemas.microsoft.com/office/2007/relationships/hdphoto" Target="../media/hdphoto29.wdp"/></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4" Type="http://schemas.microsoft.com/office/2007/relationships/hdphoto" Target="../media/hdphoto30.wdp"/></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 TargetMode="Externa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mailto:info@aggielandfaith.org"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aggielandfaith.org/"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3.bp.blogspot.com/-UYBI9wpbXCA/TYe8jX-ogOI/AAAAAAAAAvw/aN2DilVjZso/s1600/at-the-cross-2-scapegoat.jpg" TargetMode="External"/><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jpeg"/><Relationship Id="rId5" Type="http://schemas.microsoft.com/office/2007/relationships/hdphoto" Target="../media/hdphoto3.wdp"/><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9" name="Picture 5" descr="http://www.revelationillustrated.com/gallery2/images/tabernacl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9000"/>
                    </a14:imgEffect>
                    <a14:imgEffect>
                      <a14:colorTemperature colorTemp="6770"/>
                    </a14:imgEffect>
                    <a14:imgEffect>
                      <a14:saturation sat="256000"/>
                    </a14:imgEffect>
                    <a14:imgEffect>
                      <a14:brightnessContrast bright="8000" contrast="28000"/>
                    </a14:imgEffect>
                  </a14:imgLayer>
                </a14:imgProps>
              </a:ext>
              <a:ext uri="{28A0092B-C50C-407E-A947-70E740481C1C}">
                <a14:useLocalDpi xmlns:a14="http://schemas.microsoft.com/office/drawing/2010/main" val="0"/>
              </a:ext>
            </a:extLst>
          </a:blip>
          <a:srcRect/>
          <a:stretch>
            <a:fillRect/>
          </a:stretch>
        </p:blipFill>
        <p:spPr bwMode="auto">
          <a:xfrm>
            <a:off x="3242" y="6784"/>
            <a:ext cx="9140758" cy="6828688"/>
          </a:xfrm>
          <a:prstGeom prst="rect">
            <a:avLst/>
          </a:prstGeom>
          <a:noFill/>
          <a:extLst>
            <a:ext uri="{909E8E84-426E-40DD-AFC4-6F175D3DCCD1}">
              <a14:hiddenFill xmlns:a14="http://schemas.microsoft.com/office/drawing/2010/main">
                <a:solidFill>
                  <a:srgbClr val="FFFFFF"/>
                </a:solidFill>
              </a14:hiddenFill>
            </a:ext>
          </a:extLst>
        </p:spPr>
      </p:pic>
      <p:sp>
        <p:nvSpPr>
          <p:cNvPr id="200706" name="Rectangle 2"/>
          <p:cNvSpPr>
            <a:spLocks noGrp="1" noChangeArrowheads="1"/>
          </p:cNvSpPr>
          <p:nvPr>
            <p:ph type="title" idx="4294967295"/>
          </p:nvPr>
        </p:nvSpPr>
        <p:spPr>
          <a:xfrm>
            <a:off x="-16213" y="5992238"/>
            <a:ext cx="9160213" cy="865762"/>
          </a:xfrm>
          <a:solidFill>
            <a:schemeClr val="accent6">
              <a:lumMod val="50000"/>
            </a:schemeClr>
          </a:solidFill>
        </p:spPr>
        <p:txBody>
          <a:bodyPr bIns="182880"/>
          <a:lstStyle/>
          <a:p>
            <a:pPr algn="ctr"/>
            <a:r>
              <a:rPr lang="en-US" sz="4000" b="1" dirty="0" smtClean="0"/>
              <a:t>The Tabernacle in the Wilderness pt. 9</a:t>
            </a:r>
          </a:p>
        </p:txBody>
      </p:sp>
    </p:spTree>
    <p:extLst>
      <p:ext uri="{BB962C8B-B14F-4D97-AF65-F5344CB8AC3E}">
        <p14:creationId xmlns:p14="http://schemas.microsoft.com/office/powerpoint/2010/main" val="128421478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6712"/>
            <a:ext cx="9133562" cy="6450578"/>
          </a:xfrm>
          <a:prstGeom prst="rect">
            <a:avLst/>
          </a:prstGeom>
        </p:spPr>
      </p:pic>
      <p:sp>
        <p:nvSpPr>
          <p:cNvPr id="2" name="Title 1"/>
          <p:cNvSpPr>
            <a:spLocks noGrp="1"/>
          </p:cNvSpPr>
          <p:nvPr>
            <p:ph type="title"/>
          </p:nvPr>
        </p:nvSpPr>
        <p:spPr>
          <a:xfrm>
            <a:off x="0" y="0"/>
            <a:ext cx="9144000" cy="1295400"/>
          </a:xfrm>
          <a:solidFill>
            <a:schemeClr val="bg1"/>
          </a:solidFill>
        </p:spPr>
        <p:txBody>
          <a:bodyPr lIns="0" tIns="0" rIns="0" bIns="91440"/>
          <a:lstStyle/>
          <a:p>
            <a:pPr algn="ctr"/>
            <a:r>
              <a:rPr lang="en-US" b="1" dirty="0" smtClean="0"/>
              <a:t>Now, we will look at </a:t>
            </a:r>
            <a:br>
              <a:rPr lang="en-US" b="1" dirty="0" smtClean="0"/>
            </a:br>
            <a:r>
              <a:rPr lang="en-US" b="1" dirty="0" smtClean="0"/>
              <a:t>the next glorious covering.</a:t>
            </a:r>
            <a:endParaRPr lang="en-US" b="1" dirty="0"/>
          </a:p>
        </p:txBody>
      </p:sp>
      <p:sp>
        <p:nvSpPr>
          <p:cNvPr id="4" name="Title 1"/>
          <p:cNvSpPr txBox="1">
            <a:spLocks/>
          </p:cNvSpPr>
          <p:nvPr/>
        </p:nvSpPr>
        <p:spPr bwMode="auto">
          <a:xfrm rot="489559">
            <a:off x="894224" y="2652083"/>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Divine </a:t>
            </a:r>
          </a:p>
          <a:p>
            <a:pPr algn="ctr"/>
            <a:r>
              <a:rPr lang="en-US" sz="2400" b="1" kern="0" dirty="0" smtClean="0"/>
              <a:t>Christ</a:t>
            </a:r>
            <a:endParaRPr lang="en-US" sz="2400" b="1" kern="0" dirty="0"/>
          </a:p>
        </p:txBody>
      </p:sp>
      <p:sp>
        <p:nvSpPr>
          <p:cNvPr id="6" name="Title 1"/>
          <p:cNvSpPr txBox="1">
            <a:spLocks/>
          </p:cNvSpPr>
          <p:nvPr/>
        </p:nvSpPr>
        <p:spPr bwMode="auto">
          <a:xfrm rot="621802">
            <a:off x="3364867" y="1676409"/>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Redeemer</a:t>
            </a:r>
            <a:endParaRPr lang="en-US" sz="2400" b="1" kern="0" dirty="0"/>
          </a:p>
        </p:txBody>
      </p:sp>
      <p:sp>
        <p:nvSpPr>
          <p:cNvPr id="5" name="Title 1"/>
          <p:cNvSpPr txBox="1">
            <a:spLocks/>
          </p:cNvSpPr>
          <p:nvPr/>
        </p:nvSpPr>
        <p:spPr bwMode="auto">
          <a:xfrm rot="621802">
            <a:off x="1983986" y="2040779"/>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Sin Offering</a:t>
            </a:r>
            <a:endParaRPr lang="en-US" sz="2400" b="1" kern="0" dirty="0"/>
          </a:p>
        </p:txBody>
      </p:sp>
    </p:spTree>
    <p:extLst>
      <p:ext uri="{BB962C8B-B14F-4D97-AF65-F5344CB8AC3E}">
        <p14:creationId xmlns:p14="http://schemas.microsoft.com/office/powerpoint/2010/main" val="130862152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599"/>
          </a:xfrm>
        </p:spPr>
        <p:txBody>
          <a:bodyPr/>
          <a:lstStyle/>
          <a:p>
            <a:pPr algn="ctr"/>
            <a:r>
              <a:rPr lang="en-US" b="1" dirty="0"/>
              <a:t>Ram’s Skin Dyed Red</a:t>
            </a:r>
            <a:endParaRPr lang="en-US" dirty="0"/>
          </a:p>
        </p:txBody>
      </p:sp>
      <p:pic>
        <p:nvPicPr>
          <p:cNvPr id="1026" name="Picture 2" descr="C:\Users\Therese\Desktop\Tabernacle 9 - The Unmeasured Love of God\Tabernacle PIX\preview_html_m44140c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0"/>
            <a:ext cx="9144000" cy="536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72030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138"/>
            <a:ext cx="5211915" cy="6871138"/>
          </a:xfrm>
        </p:spPr>
        <p:txBody>
          <a:bodyPr/>
          <a:lstStyle/>
          <a:p>
            <a:pPr marL="0" indent="0" algn="ctr">
              <a:buNone/>
            </a:pPr>
            <a:r>
              <a:rPr lang="en-US" b="1" dirty="0" smtClean="0"/>
              <a:t>The Boy’s Boat</a:t>
            </a:r>
          </a:p>
          <a:p>
            <a:pPr marL="0" indent="0">
              <a:buNone/>
            </a:pPr>
            <a:r>
              <a:rPr lang="en-US" b="1" dirty="0" smtClean="0"/>
              <a:t>A young </a:t>
            </a:r>
            <a:r>
              <a:rPr lang="en-US" b="1" dirty="0"/>
              <a:t>man who lovingly built a little sailboat. Having finished it, he took it to a stream behind his house and put it in the water. The little boat sailed perfectly! But the wind blew hard and his boat was taken away and he could not find it. After he searched for a long time he sadly returned home.</a:t>
            </a:r>
          </a:p>
        </p:txBody>
      </p:sp>
      <p:pic>
        <p:nvPicPr>
          <p:cNvPr id="1027" name="Picture 3" descr="C:\Users\Therese\Desktop\imagesCAVNMF1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8300"/>
                    </a14:imgEffect>
                    <a14:imgEffect>
                      <a14:saturation sat="168000"/>
                    </a14:imgEffect>
                    <a14:imgEffect>
                      <a14:brightnessContrast bright="8000" contrast="16000"/>
                    </a14:imgEffect>
                  </a14:imgLayer>
                </a14:imgProps>
              </a:ext>
              <a:ext uri="{28A0092B-C50C-407E-A947-70E740481C1C}">
                <a14:useLocalDpi xmlns:a14="http://schemas.microsoft.com/office/drawing/2010/main" val="0"/>
              </a:ext>
            </a:extLst>
          </a:blip>
          <a:srcRect r="26188"/>
          <a:stretch/>
        </p:blipFill>
        <p:spPr bwMode="auto">
          <a:xfrm>
            <a:off x="5364316" y="0"/>
            <a:ext cx="37770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8961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herese\Desktop\toy_stor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3800"/>
                    </a14:imgEffect>
                    <a14:imgEffect>
                      <a14:saturation sat="108000"/>
                    </a14:imgEffect>
                    <a14:imgEffect>
                      <a14:brightnessContrast contrast="38000"/>
                    </a14:imgEffect>
                  </a14:imgLayer>
                </a14:imgProps>
              </a:ext>
              <a:ext uri="{28A0092B-C50C-407E-A947-70E740481C1C}">
                <a14:useLocalDpi xmlns:a14="http://schemas.microsoft.com/office/drawing/2010/main" val="0"/>
              </a:ext>
            </a:extLst>
          </a:blip>
          <a:srcRect t="10825" b="21908"/>
          <a:stretch/>
        </p:blipFill>
        <p:spPr bwMode="auto">
          <a:xfrm>
            <a:off x="42041" y="0"/>
            <a:ext cx="9144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3962400"/>
            <a:ext cx="9144000" cy="2895599"/>
          </a:xfrm>
          <a:solidFill>
            <a:schemeClr val="bg1"/>
          </a:solidFill>
        </p:spPr>
        <p:txBody>
          <a:bodyPr/>
          <a:lstStyle/>
          <a:p>
            <a:pPr marL="0" indent="0">
              <a:buNone/>
            </a:pPr>
            <a:r>
              <a:rPr lang="en-US" sz="3600" b="1" dirty="0" smtClean="0"/>
              <a:t>One </a:t>
            </a:r>
            <a:r>
              <a:rPr lang="en-US" sz="3600" b="1" dirty="0"/>
              <a:t>day he was walking downtown and saw his boat in a store window. Having found out from the store-owner how much the boat would cost he returned home and got all the money he had.</a:t>
            </a:r>
          </a:p>
        </p:txBody>
      </p:sp>
    </p:spTree>
    <p:extLst>
      <p:ext uri="{BB962C8B-B14F-4D97-AF65-F5344CB8AC3E}">
        <p14:creationId xmlns:p14="http://schemas.microsoft.com/office/powerpoint/2010/main" val="316315793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
            <a:ext cx="2871952" cy="6857617"/>
          </a:xfrm>
        </p:spPr>
        <p:txBody>
          <a:bodyPr/>
          <a:lstStyle/>
          <a:p>
            <a:pPr marL="0" indent="0">
              <a:buNone/>
            </a:pPr>
            <a:r>
              <a:rPr lang="en-US" sz="3400" b="1" dirty="0"/>
              <a:t>After paying for the boat, he was walking home and said to his boat, “you are twice mine, I made you and I bought you”.</a:t>
            </a:r>
          </a:p>
        </p:txBody>
      </p:sp>
      <p:pic>
        <p:nvPicPr>
          <p:cNvPr id="3074" name="Picture 2" descr="C:\Users\Therese\Desktop\Corbis-42-1850284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1000"/>
                    </a14:imgEffect>
                    <a14:imgEffect>
                      <a14:colorTemperature colorTemp="7100"/>
                    </a14:imgEffect>
                    <a14:imgEffect>
                      <a14:saturation sat="132000"/>
                    </a14:imgEffect>
                    <a14:imgEffect>
                      <a14:brightnessContrast bright="-16000" contrast="42000"/>
                    </a14:imgEffect>
                  </a14:imgLayer>
                </a14:imgProps>
              </a:ext>
              <a:ext uri="{28A0092B-C50C-407E-A947-70E740481C1C}">
                <a14:useLocalDpi xmlns:a14="http://schemas.microsoft.com/office/drawing/2010/main" val="0"/>
              </a:ext>
            </a:extLst>
          </a:blip>
          <a:srcRect l="25172" r="7069"/>
          <a:stretch/>
        </p:blipFill>
        <p:spPr bwMode="auto">
          <a:xfrm>
            <a:off x="2948152" y="-2241"/>
            <a:ext cx="6195848" cy="685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75930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1734"/>
            <a:ext cx="9144000" cy="5093266"/>
          </a:xfrm>
          <a:solidFill>
            <a:schemeClr val="tx1"/>
          </a:solidFill>
        </p:spPr>
        <p:txBody>
          <a:bodyPr/>
          <a:lstStyle/>
          <a:p>
            <a:pPr marL="0" indent="0">
              <a:buNone/>
            </a:pPr>
            <a:endParaRPr lang="en-US" dirty="0"/>
          </a:p>
        </p:txBody>
      </p:sp>
      <p:sp>
        <p:nvSpPr>
          <p:cNvPr id="2" name="Title 1"/>
          <p:cNvSpPr>
            <a:spLocks noGrp="1"/>
          </p:cNvSpPr>
          <p:nvPr>
            <p:ph type="title"/>
          </p:nvPr>
        </p:nvSpPr>
        <p:spPr>
          <a:xfrm>
            <a:off x="0" y="0"/>
            <a:ext cx="9144000" cy="685800"/>
          </a:xfrm>
        </p:spPr>
        <p:txBody>
          <a:bodyPr lIns="91440"/>
          <a:lstStyle/>
          <a:p>
            <a:pPr algn="ctr"/>
            <a:r>
              <a:rPr lang="en-US" b="1" dirty="0" smtClean="0"/>
              <a:t>What is a Redeemer?</a:t>
            </a:r>
            <a:endParaRPr lang="en-US" b="1" dirty="0"/>
          </a:p>
        </p:txBody>
      </p:sp>
      <p:pic>
        <p:nvPicPr>
          <p:cNvPr id="2050" name="Picture 2" descr="http://vipdictionary.com/img/redeem018.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7000"/>
                    </a14:imgEffect>
                    <a14:imgEffect>
                      <a14:colorTemperature colorTemp="9300"/>
                    </a14:imgEffect>
                    <a14:imgEffect>
                      <a14:saturation sat="260000"/>
                    </a14:imgEffect>
                    <a14:imgEffect>
                      <a14:brightnessContrast contrast="34000"/>
                    </a14:imgEffect>
                  </a14:imgLayer>
                </a14:imgProps>
              </a:ext>
              <a:ext uri="{28A0092B-C50C-407E-A947-70E740481C1C}">
                <a14:useLocalDpi xmlns:a14="http://schemas.microsoft.com/office/drawing/2010/main" val="0"/>
              </a:ext>
            </a:extLst>
          </a:blip>
          <a:srcRect l="3458" t="7877" r="1626" b="6923"/>
          <a:stretch/>
        </p:blipFill>
        <p:spPr bwMode="auto">
          <a:xfrm>
            <a:off x="340963" y="609600"/>
            <a:ext cx="8423909"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kern="0" dirty="0" smtClean="0"/>
              <a:t>A redeemer is someone who buys back something (or someone) that got lost.</a:t>
            </a:r>
            <a:endParaRPr lang="en-US" kern="0" dirty="0"/>
          </a:p>
        </p:txBody>
      </p:sp>
    </p:spTree>
    <p:extLst>
      <p:ext uri="{BB962C8B-B14F-4D97-AF65-F5344CB8AC3E}">
        <p14:creationId xmlns:p14="http://schemas.microsoft.com/office/powerpoint/2010/main" val="39747027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6248400" cy="1616075"/>
          </a:xfrm>
        </p:spPr>
        <p:txBody>
          <a:bodyPr/>
          <a:lstStyle/>
          <a:p>
            <a:r>
              <a:rPr lang="en-US" sz="9600" i="1" dirty="0" smtClean="0">
                <a:solidFill>
                  <a:srgbClr val="FFFF00"/>
                </a:solidFill>
                <a:latin typeface="Aharoni" pitchFamily="2" charset="-79"/>
                <a:cs typeface="Aharoni" pitchFamily="2" charset="-79"/>
              </a:rPr>
              <a:t>New</a:t>
            </a:r>
            <a:endParaRPr lang="en-US" sz="9600" i="1" dirty="0">
              <a:solidFill>
                <a:srgbClr val="FFFF00"/>
              </a:solidFill>
              <a:latin typeface="Aharoni" pitchFamily="2" charset="-79"/>
              <a:cs typeface="Aharoni" pitchFamily="2" charset="-79"/>
            </a:endParaRPr>
          </a:p>
        </p:txBody>
      </p:sp>
      <p:sp>
        <p:nvSpPr>
          <p:cNvPr id="3" name="Content Placeholder 2"/>
          <p:cNvSpPr>
            <a:spLocks noGrp="1"/>
          </p:cNvSpPr>
          <p:nvPr>
            <p:ph idx="1"/>
          </p:nvPr>
        </p:nvSpPr>
        <p:spPr>
          <a:xfrm>
            <a:off x="457200" y="3105606"/>
            <a:ext cx="8686800" cy="3752394"/>
          </a:xfrm>
        </p:spPr>
        <p:txBody>
          <a:bodyPr/>
          <a:lstStyle/>
          <a:p>
            <a:pPr marL="0" indent="0">
              <a:buNone/>
            </a:pPr>
            <a:r>
              <a:rPr lang="en-US" sz="8000" dirty="0" smtClean="0"/>
              <a:t>Redeem:</a:t>
            </a:r>
          </a:p>
          <a:p>
            <a:pPr marL="0" indent="0">
              <a:buNone/>
            </a:pPr>
            <a:r>
              <a:rPr lang="en-US" sz="5400" dirty="0" smtClean="0"/>
              <a:t>To pay the price or debt for something that was lost.</a:t>
            </a:r>
            <a:endParaRPr lang="en-US" sz="5400" dirty="0"/>
          </a:p>
        </p:txBody>
      </p:sp>
      <p:pic>
        <p:nvPicPr>
          <p:cNvPr id="4098" name="Picture 2" descr="C:\Users\Therese\Desktop\vocabular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8" y="0"/>
            <a:ext cx="4842641" cy="310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08911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58" y="0"/>
            <a:ext cx="6764042" cy="1447800"/>
          </a:xfrm>
        </p:spPr>
        <p:txBody>
          <a:bodyPr/>
          <a:lstStyle/>
          <a:p>
            <a:r>
              <a:rPr lang="en-US" sz="5400" dirty="0" smtClean="0"/>
              <a:t>We are the one’s who got lost. We sinned!</a:t>
            </a:r>
            <a:endParaRPr lang="en-US" sz="5400" dirty="0"/>
          </a:p>
        </p:txBody>
      </p:sp>
      <p:sp>
        <p:nvSpPr>
          <p:cNvPr id="3" name="Content Placeholder 2"/>
          <p:cNvSpPr>
            <a:spLocks noGrp="1"/>
          </p:cNvSpPr>
          <p:nvPr>
            <p:ph idx="1"/>
          </p:nvPr>
        </p:nvSpPr>
        <p:spPr>
          <a:xfrm>
            <a:off x="76200" y="1524001"/>
            <a:ext cx="4953000" cy="5314626"/>
          </a:xfrm>
        </p:spPr>
        <p:txBody>
          <a:bodyPr/>
          <a:lstStyle/>
          <a:p>
            <a:pPr marL="0" indent="0">
              <a:buNone/>
            </a:pPr>
            <a:r>
              <a:rPr lang="en-US" sz="4400" dirty="0" smtClean="0"/>
              <a:t>“The </a:t>
            </a:r>
            <a:r>
              <a:rPr lang="en-US" sz="4400" dirty="0"/>
              <a:t>person who sins will die</a:t>
            </a:r>
            <a:r>
              <a:rPr lang="en-US" sz="4400" dirty="0" smtClean="0"/>
              <a:t>.” </a:t>
            </a:r>
            <a:r>
              <a:rPr lang="en-US" sz="2000" b="1" dirty="0" smtClean="0"/>
              <a:t>Ezek. 18:20</a:t>
            </a:r>
          </a:p>
          <a:p>
            <a:pPr marL="0" indent="0">
              <a:buNone/>
            </a:pPr>
            <a:endParaRPr lang="en-US" sz="800" dirty="0"/>
          </a:p>
          <a:p>
            <a:pPr marL="0" indent="0">
              <a:buNone/>
            </a:pPr>
            <a:r>
              <a:rPr lang="en-US" dirty="0" smtClean="0"/>
              <a:t>This is the sinner’s debt.</a:t>
            </a:r>
          </a:p>
          <a:p>
            <a:pPr marL="0" indent="0">
              <a:buNone/>
            </a:pPr>
            <a:endParaRPr lang="en-US" sz="800" dirty="0" smtClean="0"/>
          </a:p>
          <a:p>
            <a:pPr marL="0" indent="0">
              <a:buNone/>
            </a:pPr>
            <a:r>
              <a:rPr lang="en-US" dirty="0"/>
              <a:t>We need a REDEEMER </a:t>
            </a:r>
            <a:r>
              <a:rPr lang="en-US" dirty="0" smtClean="0"/>
              <a:t> (Redeemer </a:t>
            </a:r>
            <a:r>
              <a:rPr lang="en-US" dirty="0"/>
              <a:t>is someone who buys back </a:t>
            </a:r>
            <a:r>
              <a:rPr lang="en-US" dirty="0" smtClean="0"/>
              <a:t>someone who </a:t>
            </a:r>
            <a:r>
              <a:rPr lang="en-US" dirty="0"/>
              <a:t>got lost) </a:t>
            </a:r>
            <a:r>
              <a:rPr lang="en-US" dirty="0" smtClean="0">
                <a:sym typeface="Wingdings" pitchFamily="2" charset="2"/>
              </a:rPr>
              <a:t></a:t>
            </a:r>
            <a:r>
              <a:rPr lang="en-US" dirty="0" smtClean="0"/>
              <a:t> </a:t>
            </a:r>
            <a:r>
              <a:rPr lang="en-US" dirty="0"/>
              <a:t>We need someone willing and able to pay the price for our sin.</a:t>
            </a:r>
          </a:p>
          <a:p>
            <a:pPr marL="0" indent="0">
              <a:buNone/>
            </a:pPr>
            <a:endParaRPr lang="en-US" dirty="0"/>
          </a:p>
        </p:txBody>
      </p:sp>
      <p:pic>
        <p:nvPicPr>
          <p:cNvPr id="4098" name="Picture 2" descr="C:\Users\Therese\Desktop\Tabernacle 9 - The Unmeasured Love of God\Tabernacle PIX\revolving-debt.g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81500" y="406077"/>
            <a:ext cx="4762500" cy="643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41144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herese\Desktop\Tabernacle 9 - The Unmeasured Love of God\Tabernacle PIX\122803167.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64000"/>
                    </a14:imgEffect>
                    <a14:imgEffect>
                      <a14:colorTemperature colorTemp="8600"/>
                    </a14:imgEffect>
                    <a14:imgEffect>
                      <a14:saturation sat="212000"/>
                    </a14:imgEffect>
                    <a14:imgEffect>
                      <a14:brightnessContrast bright="22000" contrast="28000"/>
                    </a14:imgEffect>
                  </a14:imgLayer>
                </a14:imgProps>
              </a:ext>
              <a:ext uri="{28A0092B-C50C-407E-A947-70E740481C1C}">
                <a14:useLocalDpi xmlns:a14="http://schemas.microsoft.com/office/drawing/2010/main" val="0"/>
              </a:ext>
            </a:extLst>
          </a:blip>
          <a:srcRect t="13787" b="14350"/>
          <a:stretch/>
        </p:blipFill>
        <p:spPr bwMode="auto">
          <a:xfrm>
            <a:off x="0" y="0"/>
            <a:ext cx="9144000" cy="49284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429000" y="4191000"/>
            <a:ext cx="5714999" cy="737462"/>
          </a:xfrm>
          <a:solidFill>
            <a:schemeClr val="bg1"/>
          </a:solidFill>
        </p:spPr>
        <p:txBody>
          <a:bodyPr/>
          <a:lstStyle/>
          <a:p>
            <a:pPr marL="0" indent="0" algn="ctr">
              <a:buNone/>
            </a:pPr>
            <a:r>
              <a:rPr lang="en-US" sz="3600" b="1" dirty="0"/>
              <a:t>Blood </a:t>
            </a:r>
            <a:r>
              <a:rPr lang="en-US" sz="3600" b="1" dirty="0" smtClean="0"/>
              <a:t>Must </a:t>
            </a:r>
            <a:r>
              <a:rPr lang="en-US" sz="3600" b="1" dirty="0"/>
              <a:t>be </a:t>
            </a:r>
            <a:r>
              <a:rPr lang="en-US" sz="3600" b="1" dirty="0" smtClean="0"/>
              <a:t>Shed…</a:t>
            </a:r>
            <a:endParaRPr lang="en-US" sz="3600" b="1" dirty="0"/>
          </a:p>
        </p:txBody>
      </p:sp>
      <p:sp>
        <p:nvSpPr>
          <p:cNvPr id="5" name="Content Placeholder 2"/>
          <p:cNvSpPr txBox="1">
            <a:spLocks/>
          </p:cNvSpPr>
          <p:nvPr/>
        </p:nvSpPr>
        <p:spPr bwMode="auto">
          <a:xfrm>
            <a:off x="152400" y="4928462"/>
            <a:ext cx="8991600" cy="1929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b="1" kern="0" dirty="0" smtClean="0"/>
              <a:t>…either the blood of the person who sinned or the blood of an innocent substitute.</a:t>
            </a:r>
            <a:endParaRPr lang="en-US" sz="4000" b="1" kern="0" dirty="0"/>
          </a:p>
        </p:txBody>
      </p:sp>
    </p:spTree>
    <p:extLst>
      <p:ext uri="{BB962C8B-B14F-4D97-AF65-F5344CB8AC3E}">
        <p14:creationId xmlns:p14="http://schemas.microsoft.com/office/powerpoint/2010/main" val="382563806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Therese\Desktop\Tabernacle 9 - The Unmeasured Love of God\Tabernacle PIX\Blood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76000"/>
                    </a14:imgEffect>
                    <a14:imgEffect>
                      <a14:colorTemperature colorTemp="9200"/>
                    </a14:imgEffect>
                    <a14:imgEffect>
                      <a14:saturation sat="236000"/>
                    </a14:imgEffect>
                    <a14:imgEffect>
                      <a14:brightnessContrast bright="10000" contrast="-10000"/>
                    </a14:imgEffect>
                  </a14:imgLayer>
                </a14:imgProps>
              </a:ext>
              <a:ext uri="{28A0092B-C50C-407E-A947-70E740481C1C}">
                <a14:useLocalDpi xmlns:a14="http://schemas.microsoft.com/office/drawing/2010/main" val="0"/>
              </a:ext>
            </a:extLst>
          </a:blip>
          <a:srcRect b="14123"/>
          <a:stretch/>
        </p:blipFill>
        <p:spPr bwMode="auto">
          <a:xfrm>
            <a:off x="-3876" y="0"/>
            <a:ext cx="9147876"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6539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a:t>
            </a:r>
            <a:r>
              <a:rPr lang="en-US" sz="2000" b="1" u="sng" dirty="0" smtClean="0">
                <a:hlinkClick r:id="rId5"/>
              </a:rPr>
              <a:t>campaignkerusso.org</a:t>
            </a:r>
            <a:r>
              <a:rPr lang="en-US" sz="2000" b="1" u="sng" dirty="0" smtClean="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312996887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4000"/>
                    </a14:imgEffect>
                    <a14:imgEffect>
                      <a14:colorTemperature colorTemp="6300"/>
                    </a14:imgEffect>
                    <a14:imgEffect>
                      <a14:saturation sat="196000"/>
                    </a14:imgEffect>
                    <a14:imgEffect>
                      <a14:brightnessContrast bright="8000" contrast="30000"/>
                    </a14:imgEffect>
                  </a14:imgLayer>
                </a14:imgProps>
              </a:ext>
              <a:ext uri="{28A0092B-C50C-407E-A947-70E740481C1C}">
                <a14:useLocalDpi xmlns:a14="http://schemas.microsoft.com/office/drawing/2010/main" val="0"/>
              </a:ext>
            </a:extLst>
          </a:blip>
          <a:srcRect l="-1" r="36612"/>
          <a:stretch/>
        </p:blipFill>
        <p:spPr bwMode="auto">
          <a:xfrm>
            <a:off x="-15497" y="1"/>
            <a:ext cx="5043949"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C:\Users\Therese\Desktop\Tabernacle 9 - The Unmeasured Love of God\Tabernacle PIX\829.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sharpenSoften amount="97000"/>
                    </a14:imgEffect>
                    <a14:imgEffect>
                      <a14:colorTemperature colorTemp="5200"/>
                    </a14:imgEffect>
                    <a14:imgEffect>
                      <a14:saturation sat="312000"/>
                    </a14:imgEffect>
                    <a14:imgEffect>
                      <a14:brightnessContrast bright="12000" contrast="34000"/>
                    </a14:imgEffect>
                  </a14:imgLayer>
                </a14:imgProps>
              </a:ext>
              <a:ext uri="{28A0092B-C50C-407E-A947-70E740481C1C}">
                <a14:useLocalDpi xmlns:a14="http://schemas.microsoft.com/office/drawing/2010/main" val="0"/>
              </a:ext>
            </a:extLst>
          </a:blip>
          <a:srcRect l="17776" t="8202" r="18582" b="4865"/>
          <a:stretch/>
        </p:blipFill>
        <p:spPr bwMode="auto">
          <a:xfrm>
            <a:off x="5324799" y="0"/>
            <a:ext cx="3514401"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4343400"/>
            <a:ext cx="9144000" cy="2514599"/>
          </a:xfrm>
          <a:solidFill>
            <a:schemeClr val="bg1"/>
          </a:solidFill>
        </p:spPr>
        <p:txBody>
          <a:bodyPr lIns="182880"/>
          <a:lstStyle/>
          <a:p>
            <a:pPr marL="0" indent="0">
              <a:buNone/>
            </a:pPr>
            <a:r>
              <a:rPr lang="en-US" b="1" dirty="0"/>
              <a:t>"…you were not bought with things that can pass away, like silver or gold…. Instead, you were bought by the priceless blood of Christ. He is a perfect lamb. He doesn’t have any flaws at all</a:t>
            </a:r>
            <a:r>
              <a:rPr lang="en-US" b="1" dirty="0" smtClean="0"/>
              <a:t>.”</a:t>
            </a:r>
            <a:r>
              <a:rPr lang="en-US" sz="2000" dirty="0" smtClean="0"/>
              <a:t> Pet. 1:18-19</a:t>
            </a:r>
            <a:endParaRPr lang="en-US" sz="2000" dirty="0"/>
          </a:p>
          <a:p>
            <a:pPr marL="0" indent="0">
              <a:buNone/>
            </a:pPr>
            <a:endParaRPr lang="en-US" dirty="0"/>
          </a:p>
        </p:txBody>
      </p:sp>
    </p:spTree>
    <p:extLst>
      <p:ext uri="{BB962C8B-B14F-4D97-AF65-F5344CB8AC3E}">
        <p14:creationId xmlns:p14="http://schemas.microsoft.com/office/powerpoint/2010/main" val="168533836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Therese\Desktop\Tabernacle 9 - The Unmeasured Love of God\Tabernacle PIX\christian41.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2000"/>
                    </a14:imgEffect>
                    <a14:imgEffect>
                      <a14:colorTemperature colorTemp="6400"/>
                    </a14:imgEffect>
                    <a14:imgEffect>
                      <a14:saturation sat="256000"/>
                    </a14:imgEffect>
                    <a14:imgEffect>
                      <a14:brightnessContrast bright="14000" contrast="50000"/>
                    </a14:imgEffect>
                  </a14:imgLayer>
                </a14:imgProps>
              </a:ext>
              <a:ext uri="{28A0092B-C50C-407E-A947-70E740481C1C}">
                <a14:useLocalDpi xmlns:a14="http://schemas.microsoft.com/office/drawing/2010/main" val="0"/>
              </a:ext>
            </a:extLst>
          </a:blip>
          <a:srcRect/>
          <a:stretch>
            <a:fillRect/>
          </a:stretch>
        </p:blipFill>
        <p:spPr bwMode="auto">
          <a:xfrm>
            <a:off x="1424553" y="-1"/>
            <a:ext cx="6714564" cy="684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0887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Therese\Desktop\Tabernacle 9 - The Unmeasured Love of God\Tabernacle PIX\cros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700"/>
                    </a14:imgEffect>
                    <a14:imgEffect>
                      <a14:saturation sat="84000"/>
                    </a14:imgEffect>
                    <a14:imgEffect>
                      <a14:brightnessContrast bright="10000" contrast="8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Therese\Desktop\Tabernacle 9 - The Unmeasured Love of God\Tabernacle PIX\debt-consolidation-loans.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6000"/>
                    </a14:imgEffect>
                    <a14:imgEffect>
                      <a14:colorTemperature colorTemp="11500"/>
                    </a14:imgEffect>
                    <a14:imgEffect>
                      <a14:saturation sat="168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867401" y="4419600"/>
            <a:ext cx="3276600" cy="243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95126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alkingnexttojesus.files.wordpress.com/2012/02/ram1.jpg">
            <a:hlinkClick r:id="rId2"/>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43000"/>
                    </a14:imgEffect>
                    <a14:imgEffect>
                      <a14:colorTemperature colorTemp="8500"/>
                    </a14:imgEffect>
                    <a14:imgEffect>
                      <a14:saturation sat="108000"/>
                    </a14:imgEffect>
                    <a14:imgEffect>
                      <a14:brightnessContrast contrast="38000"/>
                    </a14:imgEffect>
                  </a14:imgLayer>
                </a14:imgProps>
              </a:ext>
              <a:ext uri="{28A0092B-C50C-407E-A947-70E740481C1C}">
                <a14:useLocalDpi xmlns:a14="http://schemas.microsoft.com/office/drawing/2010/main" val="0"/>
              </a:ext>
            </a:extLst>
          </a:blip>
          <a:srcRect/>
          <a:stretch>
            <a:fillRect/>
          </a:stretch>
        </p:blipFill>
        <p:spPr bwMode="auto">
          <a:xfrm>
            <a:off x="23246" y="-1"/>
            <a:ext cx="912075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95800" y="2286000"/>
            <a:ext cx="4114800" cy="4571999"/>
          </a:xfrm>
          <a:solidFill>
            <a:schemeClr val="tx2">
              <a:lumMod val="95000"/>
              <a:alpha val="62000"/>
            </a:schemeClr>
          </a:solidFill>
          <a:ln w="47625">
            <a:noFill/>
          </a:ln>
          <a:effectLst>
            <a:glow rad="228600">
              <a:srgbClr val="421600">
                <a:alpha val="29000"/>
              </a:srgbClr>
            </a:glow>
            <a:softEdge rad="152400"/>
          </a:effectLst>
        </p:spPr>
        <p:txBody>
          <a:bodyPr lIns="274320"/>
          <a:lstStyle/>
          <a:p>
            <a:r>
              <a:rPr lang="en-US" sz="6000" b="1" dirty="0">
                <a:solidFill>
                  <a:srgbClr val="421600"/>
                </a:solidFill>
              </a:rPr>
              <a:t>The Ram </a:t>
            </a:r>
            <a:r>
              <a:rPr lang="en-US" sz="4800" b="1" dirty="0" smtClean="0">
                <a:solidFill>
                  <a:srgbClr val="421600"/>
                </a:solidFill>
              </a:rPr>
              <a:t>(male sheep</a:t>
            </a:r>
            <a:r>
              <a:rPr lang="en-US" sz="4800" b="1" dirty="0">
                <a:solidFill>
                  <a:srgbClr val="421600"/>
                </a:solidFill>
              </a:rPr>
              <a:t>) </a:t>
            </a:r>
            <a:r>
              <a:rPr lang="en-US" sz="5400" b="1" dirty="0">
                <a:solidFill>
                  <a:srgbClr val="421600"/>
                </a:solidFill>
              </a:rPr>
              <a:t>was killed as a substitute for Israel’s sins</a:t>
            </a:r>
            <a:r>
              <a:rPr lang="en-US" sz="6000" b="1" dirty="0">
                <a:solidFill>
                  <a:srgbClr val="421600"/>
                </a:solidFill>
              </a:rPr>
              <a:t>. </a:t>
            </a:r>
          </a:p>
        </p:txBody>
      </p:sp>
    </p:spTree>
    <p:extLst>
      <p:ext uri="{BB962C8B-B14F-4D97-AF65-F5344CB8AC3E}">
        <p14:creationId xmlns:p14="http://schemas.microsoft.com/office/powerpoint/2010/main" val="77856640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0903" y="0"/>
            <a:ext cx="3673096" cy="6858000"/>
          </a:xfrm>
        </p:spPr>
        <p:txBody>
          <a:bodyPr lIns="182880"/>
          <a:lstStyle/>
          <a:p>
            <a:pPr marL="0" indent="0">
              <a:buNone/>
            </a:pPr>
            <a:r>
              <a:rPr lang="en-US" sz="3400" b="1" dirty="0" smtClean="0"/>
              <a:t>“</a:t>
            </a:r>
            <a:r>
              <a:rPr lang="en-US" sz="3400" b="1" dirty="0"/>
              <a:t>Isaac said, ‘We have the fire and the wood, but where is the lamb we will burn as a sacrifice? Abraham answered, ‘God will give us the lamb for the sacrifice, my son.’” </a:t>
            </a:r>
            <a:r>
              <a:rPr lang="en-US" sz="2000" dirty="0" smtClean="0"/>
              <a:t>Gen. </a:t>
            </a:r>
            <a:r>
              <a:rPr lang="en-US" sz="2000" dirty="0"/>
              <a:t>22:7, 8</a:t>
            </a:r>
          </a:p>
          <a:p>
            <a:endParaRPr lang="en-US" dirty="0"/>
          </a:p>
        </p:txBody>
      </p:sp>
      <p:pic>
        <p:nvPicPr>
          <p:cNvPr id="11266" name="Picture 2" descr="C:\Users\Therese\Desktop\Tabernacle 9 - The Unmeasured Love of God\Tabernacle PIX\01_Ge_22_07_R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4000"/>
                    </a14:imgEffect>
                    <a14:imgEffect>
                      <a14:colorTemperature colorTemp="7900"/>
                    </a14:imgEffect>
                    <a14:imgEffect>
                      <a14:saturation sat="200000"/>
                    </a14:imgEffect>
                    <a14:imgEffect>
                      <a14:brightnessContrast bright="-2000" contrast="8000"/>
                    </a14:imgEffect>
                  </a14:imgLayer>
                </a14:imgProps>
              </a:ext>
              <a:ext uri="{28A0092B-C50C-407E-A947-70E740481C1C}">
                <a14:useLocalDpi xmlns:a14="http://schemas.microsoft.com/office/drawing/2010/main" val="0"/>
              </a:ext>
            </a:extLst>
          </a:blip>
          <a:srcRect l="15084" r="25085"/>
          <a:stretch/>
        </p:blipFill>
        <p:spPr bwMode="auto">
          <a:xfrm>
            <a:off x="1" y="0"/>
            <a:ext cx="54709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76263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Therese\Desktop\Tabernacle 9 - The Unmeasured Love of God\Tabernacle PIX\01_Ge_22_08_R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1000"/>
                    </a14:imgEffect>
                    <a14:imgEffect>
                      <a14:colorTemperature colorTemp="7000"/>
                    </a14:imgEffect>
                    <a14:imgEffect>
                      <a14:saturation sat="244000"/>
                    </a14:imgEffect>
                    <a14:imgEffect>
                      <a14:brightnessContrast contrast="30000"/>
                    </a14:imgEffect>
                  </a14:imgLayer>
                </a14:imgProps>
              </a:ext>
              <a:ext uri="{28A0092B-C50C-407E-A947-70E740481C1C}">
                <a14:useLocalDpi xmlns:a14="http://schemas.microsoft.com/office/drawing/2010/main" val="0"/>
              </a:ext>
            </a:extLst>
          </a:blip>
          <a:srcRect l="19696" r="16033"/>
          <a:stretch/>
        </p:blipFill>
        <p:spPr bwMode="auto">
          <a:xfrm>
            <a:off x="24539" y="0"/>
            <a:ext cx="59884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791200" y="0"/>
            <a:ext cx="3352800" cy="6858000"/>
          </a:xfrm>
          <a:solidFill>
            <a:schemeClr val="bg1"/>
          </a:solidFill>
        </p:spPr>
        <p:txBody>
          <a:bodyPr lIns="182880" tIns="91440"/>
          <a:lstStyle/>
          <a:p>
            <a:pPr marL="0" indent="0">
              <a:buNone/>
            </a:pPr>
            <a:r>
              <a:rPr lang="en-US" sz="3200" b="1" dirty="0" smtClean="0"/>
              <a:t>“</a:t>
            </a:r>
            <a:r>
              <a:rPr lang="en-US" sz="3200" b="1" dirty="0"/>
              <a:t>Abraham looked up and there in a thicket he saw a ram caught by its horns. He went over and took the ram and sacrificed it as a burnt offering instead of his son.” </a:t>
            </a:r>
            <a:endParaRPr lang="en-US" sz="3200" b="1" dirty="0" smtClean="0"/>
          </a:p>
          <a:p>
            <a:pPr marL="0" indent="0" algn="r">
              <a:buNone/>
            </a:pPr>
            <a:r>
              <a:rPr lang="en-US" sz="2000" dirty="0" smtClean="0"/>
              <a:t>Gen. </a:t>
            </a:r>
            <a:r>
              <a:rPr lang="en-US" sz="2000" dirty="0"/>
              <a:t>22:13</a:t>
            </a:r>
          </a:p>
          <a:p>
            <a:endParaRPr lang="en-US" dirty="0"/>
          </a:p>
        </p:txBody>
      </p:sp>
    </p:spTree>
    <p:extLst>
      <p:ext uri="{BB962C8B-B14F-4D97-AF65-F5344CB8AC3E}">
        <p14:creationId xmlns:p14="http://schemas.microsoft.com/office/powerpoint/2010/main" val="138631415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4386020"/>
            <a:ext cx="9144001" cy="2471980"/>
          </a:xfrm>
        </p:spPr>
        <p:txBody>
          <a:bodyPr/>
          <a:lstStyle/>
          <a:p>
            <a:pPr marL="0" indent="0">
              <a:buNone/>
            </a:pPr>
            <a:r>
              <a:rPr lang="en-US" sz="3600" b="1" dirty="0"/>
              <a:t>The Ram wasn’t born </a:t>
            </a:r>
            <a:r>
              <a:rPr lang="en-US" sz="3600" b="1" dirty="0" smtClean="0"/>
              <a:t>with </a:t>
            </a:r>
            <a:r>
              <a:rPr lang="en-US" sz="3600" b="1" dirty="0"/>
              <a:t>red skin, it was dyed red. </a:t>
            </a:r>
          </a:p>
          <a:p>
            <a:pPr marL="0" indent="0">
              <a:buNone/>
            </a:pPr>
            <a:r>
              <a:rPr lang="en-US" sz="3600" b="1" dirty="0" smtClean="0"/>
              <a:t>“Without </a:t>
            </a:r>
            <a:r>
              <a:rPr lang="en-US" sz="3600" b="1" dirty="0"/>
              <a:t>the spilling of blood, no one can be forgiven</a:t>
            </a:r>
            <a:r>
              <a:rPr lang="en-US" sz="3600" b="1" dirty="0" smtClean="0"/>
              <a:t>.” </a:t>
            </a:r>
            <a:r>
              <a:rPr lang="en-US" sz="2000" dirty="0" smtClean="0"/>
              <a:t>Heb. </a:t>
            </a:r>
            <a:r>
              <a:rPr lang="en-US" sz="2000" dirty="0"/>
              <a:t>9:22</a:t>
            </a:r>
          </a:p>
          <a:p>
            <a:pPr marL="0" indent="0">
              <a:buNone/>
            </a:pPr>
            <a:endParaRPr lang="en-US" dirty="0"/>
          </a:p>
        </p:txBody>
      </p:sp>
      <p:pic>
        <p:nvPicPr>
          <p:cNvPr id="14339" name="Picture 3" descr="C:\Users\Therese\Desktop\Tabernacle 9 - The Unmeasured Love of God\Tabernacle PIX\649.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96000"/>
                    </a14:imgEffect>
                    <a14:imgEffect>
                      <a14:colorTemperature colorTemp="8000"/>
                    </a14:imgEffect>
                    <a14:imgEffect>
                      <a14:saturation sat="244000"/>
                    </a14:imgEffect>
                    <a14:imgEffect>
                      <a14:brightnessContrast bright="20000" contrast="-20000"/>
                    </a14:imgEffect>
                  </a14:imgLayer>
                </a14:imgProps>
              </a:ext>
              <a:ext uri="{28A0092B-C50C-407E-A947-70E740481C1C}">
                <a14:useLocalDpi xmlns:a14="http://schemas.microsoft.com/office/drawing/2010/main" val="0"/>
              </a:ext>
            </a:extLst>
          </a:blip>
          <a:srcRect t="22332" b="14416"/>
          <a:stretch/>
        </p:blipFill>
        <p:spPr bwMode="auto">
          <a:xfrm>
            <a:off x="-1" y="0"/>
            <a:ext cx="9140125" cy="4386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90272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Therese\Desktop\Tabernacle 9 - The Unmeasured Love of God\Tabernacle PIX\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5000"/>
                    </a14:imgEffect>
                    <a14:imgEffect>
                      <a14:colorTemperature colorTemp="8100"/>
                    </a14:imgEffect>
                    <a14:imgEffect>
                      <a14:saturation sat="120000"/>
                    </a14:imgEffect>
                    <a14:imgEffect>
                      <a14:brightnessContrast bright="4000" contrast="8000"/>
                    </a14:imgEffect>
                  </a14:imgLayer>
                </a14:imgProps>
              </a:ext>
              <a:ext uri="{28A0092B-C50C-407E-A947-70E740481C1C}">
                <a14:useLocalDpi xmlns:a14="http://schemas.microsoft.com/office/drawing/2010/main" val="0"/>
              </a:ext>
            </a:extLst>
          </a:blip>
          <a:srcRect/>
          <a:stretch>
            <a:fillRect/>
          </a:stretch>
        </p:blipFill>
        <p:spPr bwMode="auto">
          <a:xfrm>
            <a:off x="-1" y="1"/>
            <a:ext cx="9164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2971800" cy="6858000"/>
          </a:xfrm>
          <a:solidFill>
            <a:schemeClr val="bg1">
              <a:alpha val="56000"/>
            </a:schemeClr>
          </a:solidFill>
        </p:spPr>
        <p:txBody>
          <a:bodyPr/>
          <a:lstStyle/>
          <a:p>
            <a:pPr marL="0" indent="0">
              <a:buNone/>
            </a:pPr>
            <a:r>
              <a:rPr lang="en-US" sz="4400" b="1" dirty="0"/>
              <a:t>If Jesus had not shed His blood to pay our </a:t>
            </a:r>
            <a:r>
              <a:rPr lang="en-US" sz="4400" b="1" dirty="0" smtClean="0"/>
              <a:t>debt</a:t>
            </a:r>
            <a:r>
              <a:rPr lang="en-US" sz="4400" b="1" dirty="0"/>
              <a:t>, we would still have to die for our own sins</a:t>
            </a:r>
            <a:r>
              <a:rPr lang="en-US" sz="4400" b="1" dirty="0" smtClean="0"/>
              <a:t>.</a:t>
            </a:r>
            <a:endParaRPr lang="en-US" sz="4400" b="1" dirty="0"/>
          </a:p>
        </p:txBody>
      </p:sp>
      <p:sp>
        <p:nvSpPr>
          <p:cNvPr id="6" name="Content Placeholder 2"/>
          <p:cNvSpPr txBox="1">
            <a:spLocks/>
          </p:cNvSpPr>
          <p:nvPr/>
        </p:nvSpPr>
        <p:spPr bwMode="auto">
          <a:xfrm>
            <a:off x="6324600" y="0"/>
            <a:ext cx="2839764" cy="6858000"/>
          </a:xfrm>
          <a:prstGeom prst="rect">
            <a:avLst/>
          </a:prstGeom>
          <a:solidFill>
            <a:schemeClr val="bg1">
              <a:alpha val="67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400" b="1" kern="0" dirty="0" smtClean="0"/>
              <a:t>“God will provide Himself a Ram” </a:t>
            </a:r>
            <a:r>
              <a:rPr lang="en-US" sz="4400" b="1" kern="0" dirty="0" smtClean="0">
                <a:sym typeface="Wingdings" pitchFamily="2" charset="2"/>
              </a:rPr>
              <a:t> </a:t>
            </a:r>
            <a:r>
              <a:rPr lang="en-US" sz="4400" b="1" kern="0" dirty="0" smtClean="0"/>
              <a:t>We are Isaac &amp; Jesus is the ram in the thicket.</a:t>
            </a:r>
          </a:p>
          <a:p>
            <a:pPr marL="0" indent="0">
              <a:buFont typeface="Wingdings" pitchFamily="2" charset="2"/>
              <a:buNone/>
            </a:pPr>
            <a:endParaRPr lang="en-US" sz="4400" b="1" kern="0" dirty="0"/>
          </a:p>
        </p:txBody>
      </p:sp>
    </p:spTree>
    <p:extLst>
      <p:ext uri="{BB962C8B-B14F-4D97-AF65-F5344CB8AC3E}">
        <p14:creationId xmlns:p14="http://schemas.microsoft.com/office/powerpoint/2010/main" val="201699547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8630" y="1600200"/>
            <a:ext cx="5765370" cy="5248759"/>
          </a:xfrm>
        </p:spPr>
        <p:txBody>
          <a:bodyPr lIns="182880"/>
          <a:lstStyle/>
          <a:p>
            <a:pPr marL="0" indent="0">
              <a:buNone/>
            </a:pPr>
            <a:r>
              <a:rPr lang="en-US" b="1" dirty="0"/>
              <a:t>"</a:t>
            </a:r>
            <a:r>
              <a:rPr lang="en-US" sz="4000" b="1" dirty="0"/>
              <a:t>Men were cruel to him, but he was gentle and quiet; as a lamb taken to its death</a:t>
            </a:r>
            <a:r>
              <a:rPr lang="en-US" sz="4000" b="1" dirty="0" smtClean="0"/>
              <a:t>…”</a:t>
            </a:r>
            <a:r>
              <a:rPr lang="en-US" sz="2000" b="1" dirty="0"/>
              <a:t> </a:t>
            </a:r>
            <a:endParaRPr lang="en-US" sz="2000" b="1" dirty="0" smtClean="0"/>
          </a:p>
          <a:p>
            <a:pPr marL="0" indent="0" algn="r">
              <a:buNone/>
            </a:pPr>
            <a:r>
              <a:rPr lang="en-US" sz="2000" b="1" dirty="0" smtClean="0"/>
              <a:t>Isa</a:t>
            </a:r>
            <a:r>
              <a:rPr lang="en-US" sz="2000" b="1" dirty="0"/>
              <a:t>. 53:7</a:t>
            </a:r>
          </a:p>
          <a:p>
            <a:pPr marL="0" indent="0">
              <a:buNone/>
            </a:pPr>
            <a:r>
              <a:rPr lang="en-US" sz="4000" b="1" dirty="0" smtClean="0"/>
              <a:t>“</a:t>
            </a:r>
            <a:r>
              <a:rPr lang="en-US" sz="4000" b="1" dirty="0"/>
              <a:t>No one takes my life from me. I give my life of my own free will</a:t>
            </a:r>
            <a:r>
              <a:rPr lang="en-US" sz="4000" b="1" dirty="0" smtClean="0"/>
              <a:t>.”</a:t>
            </a:r>
          </a:p>
          <a:p>
            <a:pPr marL="0" indent="0" algn="r">
              <a:buNone/>
            </a:pPr>
            <a:r>
              <a:rPr lang="en-US" sz="2000" b="1" dirty="0" smtClean="0"/>
              <a:t> </a:t>
            </a:r>
            <a:r>
              <a:rPr lang="en-US" sz="2000" b="1" dirty="0"/>
              <a:t>John 10:18</a:t>
            </a:r>
          </a:p>
          <a:p>
            <a:pPr marL="0" indent="0">
              <a:buNone/>
            </a:pPr>
            <a:endParaRPr lang="en-US" dirty="0"/>
          </a:p>
        </p:txBody>
      </p:sp>
      <p:pic>
        <p:nvPicPr>
          <p:cNvPr id="15362" name="Picture 2" descr="C:\Users\Therese\Desktop\Tabernacle 9 - The Unmeasured Love of God\Tabernacle PIX\jesus_christ_crucified_passion_chris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7000"/>
                    </a14:imgEffect>
                    <a14:imgEffect>
                      <a14:colorTemperature colorTemp="7700"/>
                    </a14:imgEffect>
                    <a14:imgEffect>
                      <a14:saturation sat="168000"/>
                    </a14:imgEffect>
                    <a14:imgEffect>
                      <a14:brightnessContrast bright="12000" contrast="16000"/>
                    </a14:imgEffect>
                  </a14:imgLayer>
                </a14:imgProps>
              </a:ext>
              <a:ext uri="{28A0092B-C50C-407E-A947-70E740481C1C}">
                <a14:useLocalDpi xmlns:a14="http://schemas.microsoft.com/office/drawing/2010/main" val="0"/>
              </a:ext>
            </a:extLst>
          </a:blip>
          <a:srcRect l="13750" r="15720"/>
          <a:stretch/>
        </p:blipFill>
        <p:spPr bwMode="auto">
          <a:xfrm>
            <a:off x="0" y="-9041"/>
            <a:ext cx="33786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78630" y="1"/>
            <a:ext cx="5765370" cy="1447799"/>
          </a:xfrm>
        </p:spPr>
        <p:txBody>
          <a:bodyPr/>
          <a:lstStyle/>
          <a:p>
            <a:pPr algn="ctr"/>
            <a:r>
              <a:rPr lang="en-US" sz="5400" b="1" dirty="0"/>
              <a:t>Jesus </a:t>
            </a:r>
            <a:r>
              <a:rPr lang="en-US" sz="5400" b="1" dirty="0" smtClean="0"/>
              <a:t>Laid </a:t>
            </a:r>
            <a:r>
              <a:rPr lang="en-US" sz="5400" b="1" dirty="0"/>
              <a:t>D</a:t>
            </a:r>
            <a:r>
              <a:rPr lang="en-US" sz="5400" b="1" dirty="0" smtClean="0"/>
              <a:t>own </a:t>
            </a:r>
            <a:r>
              <a:rPr lang="en-US" sz="5400" b="1" dirty="0"/>
              <a:t>His </a:t>
            </a:r>
            <a:r>
              <a:rPr lang="en-US" sz="5400" b="1" dirty="0" smtClean="0"/>
              <a:t>Life</a:t>
            </a:r>
            <a:endParaRPr lang="en-US" sz="5400" b="1" dirty="0"/>
          </a:p>
        </p:txBody>
      </p:sp>
    </p:spTree>
    <p:extLst>
      <p:ext uri="{BB962C8B-B14F-4D97-AF65-F5344CB8AC3E}">
        <p14:creationId xmlns:p14="http://schemas.microsoft.com/office/powerpoint/2010/main" val="326748457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6712"/>
            <a:ext cx="9133562" cy="6450578"/>
          </a:xfrm>
          <a:prstGeom prst="rect">
            <a:avLst/>
          </a:prstGeom>
        </p:spPr>
      </p:pic>
      <p:sp>
        <p:nvSpPr>
          <p:cNvPr id="2" name="Title 1"/>
          <p:cNvSpPr>
            <a:spLocks noGrp="1"/>
          </p:cNvSpPr>
          <p:nvPr>
            <p:ph type="title"/>
          </p:nvPr>
        </p:nvSpPr>
        <p:spPr>
          <a:xfrm>
            <a:off x="0" y="0"/>
            <a:ext cx="9144000" cy="1295400"/>
          </a:xfrm>
          <a:solidFill>
            <a:schemeClr val="bg1"/>
          </a:solidFill>
        </p:spPr>
        <p:txBody>
          <a:bodyPr lIns="0" tIns="0" rIns="0" bIns="274320"/>
          <a:lstStyle/>
          <a:p>
            <a:pPr algn="ctr"/>
            <a:r>
              <a:rPr lang="en-US" sz="5400" dirty="0"/>
              <a:t>The Ram Skin Covers Our </a:t>
            </a:r>
            <a:r>
              <a:rPr lang="en-US" sz="5400" dirty="0" smtClean="0"/>
              <a:t>Sins</a:t>
            </a:r>
            <a:endParaRPr lang="en-US" sz="5400" b="1" dirty="0"/>
          </a:p>
        </p:txBody>
      </p:sp>
      <p:sp>
        <p:nvSpPr>
          <p:cNvPr id="4" name="Title 1"/>
          <p:cNvSpPr txBox="1">
            <a:spLocks/>
          </p:cNvSpPr>
          <p:nvPr/>
        </p:nvSpPr>
        <p:spPr bwMode="auto">
          <a:xfrm rot="489559">
            <a:off x="894224" y="2652083"/>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Divine </a:t>
            </a:r>
          </a:p>
          <a:p>
            <a:pPr algn="ctr"/>
            <a:r>
              <a:rPr lang="en-US" sz="2400" b="1" kern="0" dirty="0" smtClean="0"/>
              <a:t>Christ</a:t>
            </a:r>
            <a:endParaRPr lang="en-US" sz="2400" b="1" kern="0" dirty="0"/>
          </a:p>
        </p:txBody>
      </p:sp>
      <p:sp>
        <p:nvSpPr>
          <p:cNvPr id="6" name="Title 1"/>
          <p:cNvSpPr txBox="1">
            <a:spLocks/>
          </p:cNvSpPr>
          <p:nvPr/>
        </p:nvSpPr>
        <p:spPr bwMode="auto">
          <a:xfrm rot="621802">
            <a:off x="3364867" y="1676409"/>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Redeemer</a:t>
            </a:r>
            <a:endParaRPr lang="en-US" sz="2400" b="1" kern="0" dirty="0"/>
          </a:p>
        </p:txBody>
      </p:sp>
      <p:sp>
        <p:nvSpPr>
          <p:cNvPr id="5" name="Title 1"/>
          <p:cNvSpPr txBox="1">
            <a:spLocks/>
          </p:cNvSpPr>
          <p:nvPr/>
        </p:nvSpPr>
        <p:spPr bwMode="auto">
          <a:xfrm rot="621802">
            <a:off x="1983986" y="2040779"/>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Sin Offering</a:t>
            </a:r>
            <a:endParaRPr lang="en-US" sz="2400" b="1" kern="0" dirty="0"/>
          </a:p>
        </p:txBody>
      </p:sp>
    </p:spTree>
    <p:extLst>
      <p:ext uri="{BB962C8B-B14F-4D97-AF65-F5344CB8AC3E}">
        <p14:creationId xmlns:p14="http://schemas.microsoft.com/office/powerpoint/2010/main" val="39045280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7-1_pointed-to-christ"/>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18000"/>
                    </a14:imgEffect>
                    <a14:imgEffect>
                      <a14:colorTemperature colorTemp="5100"/>
                    </a14:imgEffect>
                    <a14:imgEffect>
                      <a14:brightnessContrast bright="22000" contrast="42000"/>
                    </a14:imgEffect>
                  </a14:imgLayer>
                </a14:imgProps>
              </a:ext>
              <a:ext uri="{28A0092B-C50C-407E-A947-70E740481C1C}">
                <a14:useLocalDpi xmlns:a14="http://schemas.microsoft.com/office/drawing/2010/main" val="0"/>
              </a:ext>
            </a:extLst>
          </a:blip>
          <a:srcRect/>
          <a:stretch>
            <a:fillRect/>
          </a:stretch>
        </p:blipFill>
        <p:spPr>
          <a:xfrm>
            <a:off x="1676400" y="12700"/>
            <a:ext cx="7467600" cy="6845300"/>
          </a:xfrm>
          <a:noFill/>
          <a:ln/>
        </p:spPr>
      </p:pic>
      <p:sp>
        <p:nvSpPr>
          <p:cNvPr id="61443" name="Rectangle 3"/>
          <p:cNvSpPr>
            <a:spLocks noGrp="1" noChangeArrowheads="1"/>
          </p:cNvSpPr>
          <p:nvPr>
            <p:ph type="title"/>
          </p:nvPr>
        </p:nvSpPr>
        <p:spPr>
          <a:xfrm>
            <a:off x="0" y="0"/>
            <a:ext cx="2514600" cy="6858000"/>
          </a:xfrm>
          <a:solidFill>
            <a:schemeClr val="bg1"/>
          </a:solidFill>
        </p:spPr>
        <p:txBody>
          <a:bodyPr/>
          <a:lstStyle/>
          <a:p>
            <a:r>
              <a:rPr lang="en-US" sz="4000"/>
              <a:t>Everything About the Tabernacle Points to Jesus</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endParaRPr lang="en-US" sz="4000"/>
          </a:p>
        </p:txBody>
      </p:sp>
    </p:spTree>
    <p:extLst>
      <p:ext uri="{BB962C8B-B14F-4D97-AF65-F5344CB8AC3E}">
        <p14:creationId xmlns:p14="http://schemas.microsoft.com/office/powerpoint/2010/main" val="1105896560"/>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90"/>
            <a:ext cx="2622780" cy="5160415"/>
          </a:xfrm>
        </p:spPr>
        <p:txBody>
          <a:bodyPr/>
          <a:lstStyle/>
          <a:p>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Our Sins </a:t>
            </a:r>
            <a:r>
              <a:rPr lang="en-US" b="1" dirty="0"/>
              <a:t>are </a:t>
            </a:r>
            <a:r>
              <a:rPr lang="en-US" b="1" dirty="0" smtClean="0"/>
              <a:t>Huge &amp; </a:t>
            </a:r>
            <a:r>
              <a:rPr lang="en-US" b="1" dirty="0"/>
              <a:t>they are </a:t>
            </a:r>
            <a:r>
              <a:rPr lang="en-US" b="1" dirty="0" smtClean="0"/>
              <a:t>Measured</a:t>
            </a:r>
            <a:br>
              <a:rPr lang="en-US" b="1" dirty="0" smtClean="0"/>
            </a:br>
            <a:r>
              <a:rPr lang="en-US" b="1" dirty="0" smtClean="0"/>
              <a:t>by God</a:t>
            </a:r>
            <a:br>
              <a:rPr lang="en-US" b="1" dirty="0" smtClean="0"/>
            </a:br>
            <a:r>
              <a:rPr lang="en-US" b="1" dirty="0"/>
              <a:t/>
            </a:r>
            <a:br>
              <a:rPr lang="en-US" b="1" dirty="0"/>
            </a:br>
            <a:r>
              <a:rPr lang="en-US" b="1" dirty="0" smtClean="0"/>
              <a:t/>
            </a:r>
            <a:br>
              <a:rPr lang="en-US" b="1" dirty="0" smtClean="0"/>
            </a:br>
            <a:r>
              <a:rPr lang="en-US" dirty="0" smtClean="0"/>
              <a:t> </a:t>
            </a:r>
            <a:endParaRPr lang="en-US" dirty="0"/>
          </a:p>
        </p:txBody>
      </p:sp>
      <p:sp>
        <p:nvSpPr>
          <p:cNvPr id="3" name="Content Placeholder 2"/>
          <p:cNvSpPr>
            <a:spLocks noGrp="1"/>
          </p:cNvSpPr>
          <p:nvPr>
            <p:ph idx="1"/>
          </p:nvPr>
        </p:nvSpPr>
        <p:spPr>
          <a:xfrm>
            <a:off x="0" y="5143624"/>
            <a:ext cx="9122044" cy="1714375"/>
          </a:xfrm>
        </p:spPr>
        <p:txBody>
          <a:bodyPr/>
          <a:lstStyle/>
          <a:p>
            <a:pPr marL="0" indent="0" algn="ctr">
              <a:buNone/>
            </a:pPr>
            <a:r>
              <a:rPr lang="en-US" sz="4000" b="1" dirty="0"/>
              <a:t>“…you've been weighed on the scales, and you don't measure up</a:t>
            </a:r>
            <a:r>
              <a:rPr lang="en-US" sz="4000" b="1" dirty="0" smtClean="0"/>
              <a:t>.” </a:t>
            </a:r>
          </a:p>
          <a:p>
            <a:pPr marL="0" indent="0" algn="r">
              <a:buNone/>
            </a:pPr>
            <a:r>
              <a:rPr lang="en-US" sz="2000" b="1" dirty="0" smtClean="0"/>
              <a:t>Dan. </a:t>
            </a:r>
            <a:r>
              <a:rPr lang="en-US" sz="2000" b="1" dirty="0"/>
              <a:t>5:27</a:t>
            </a:r>
          </a:p>
          <a:p>
            <a:pPr marL="0" indent="0">
              <a:buNone/>
            </a:pPr>
            <a:endParaRPr lang="en-US" dirty="0"/>
          </a:p>
        </p:txBody>
      </p:sp>
      <p:pic>
        <p:nvPicPr>
          <p:cNvPr id="16386" name="Picture 2" descr="C:\Documents and Settings\Therese\Desktop\ju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80" y="-16790"/>
            <a:ext cx="6499264" cy="516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7911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1_Working On\1_Study For this Weekend\Tabernacle Series\Tabernacle PIX\Tabernacle - Mishkan - Exodus 35-18-18- Mishkan Tent Staking Pegs- View 6.jpg"/>
          <p:cNvPicPr>
            <a:picLocks noChangeAspect="1" noChangeArrowheads="1"/>
          </p:cNvPicPr>
          <p:nvPr/>
        </p:nvPicPr>
        <p:blipFill rotWithShape="1">
          <a:blip r:embed="rId2">
            <a:extLst>
              <a:ext uri="{28A0092B-C50C-407E-A947-70E740481C1C}">
                <a14:useLocalDpi xmlns:a14="http://schemas.microsoft.com/office/drawing/2010/main" val="0"/>
              </a:ext>
            </a:extLst>
          </a:blip>
          <a:srcRect l="7976" t="3516" r="18432" b="3520"/>
          <a:stretch/>
        </p:blipFill>
        <p:spPr bwMode="auto">
          <a:xfrm>
            <a:off x="3286085" y="0"/>
            <a:ext cx="5857915"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194515" y="3694784"/>
            <a:ext cx="3774652" cy="3048002"/>
          </a:xfrm>
          <a:prstGeom prst="rect">
            <a:avLst/>
          </a:prstGeom>
          <a:solidFill>
            <a:srgbClr val="740000"/>
          </a:solidFill>
          <a:ln>
            <a:gradFill>
              <a:gsLst>
                <a:gs pos="0">
                  <a:srgbClr val="FFF200"/>
                </a:gs>
                <a:gs pos="45000">
                  <a:srgbClr val="FF7A00"/>
                </a:gs>
                <a:gs pos="70000">
                  <a:srgbClr val="FF0300"/>
                </a:gs>
                <a:gs pos="100000">
                  <a:srgbClr val="4D0808"/>
                </a:gs>
              </a:gsLst>
              <a:lin ang="5400000" scaled="0"/>
            </a:gradFill>
          </a:ln>
          <a:effectLst>
            <a:glow rad="317500">
              <a:schemeClr val="accent2">
                <a:satMod val="175000"/>
              </a:schemeClr>
            </a:glow>
            <a:softEdge rad="63500"/>
          </a:effectLst>
          <a:extLst/>
        </p:spPr>
        <p:txBody>
          <a:bodyPr vert="horz" wrap="square" lIns="18288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None/>
            </a:pPr>
            <a:r>
              <a:rPr lang="en-US" sz="4400" b="1" dirty="0" smtClean="0"/>
              <a:t>This Red Cover Had NO Measure!</a:t>
            </a:r>
          </a:p>
          <a:p>
            <a:pPr marL="0" indent="0" algn="ctr">
              <a:buNone/>
            </a:pPr>
            <a:r>
              <a:rPr lang="en-US" sz="4400" b="1" kern="0" dirty="0" smtClean="0"/>
              <a:t>No Limit!</a:t>
            </a:r>
            <a:endParaRPr lang="en-US" sz="4400" b="1" kern="0" dirty="0"/>
          </a:p>
        </p:txBody>
      </p:sp>
      <p:sp>
        <p:nvSpPr>
          <p:cNvPr id="8" name="Rectangle 7"/>
          <p:cNvSpPr/>
          <p:nvPr/>
        </p:nvSpPr>
        <p:spPr>
          <a:xfrm rot="1356464">
            <a:off x="3901697" y="1150325"/>
            <a:ext cx="2935302" cy="1077218"/>
          </a:xfrm>
          <a:prstGeom prst="rect">
            <a:avLst/>
          </a:prstGeom>
        </p:spPr>
        <p:txBody>
          <a:bodyPr wrap="square">
            <a:spAutoFit/>
          </a:bodyPr>
          <a:lstStyle/>
          <a:p>
            <a:r>
              <a:rPr lang="en-US" sz="3200" b="1" dirty="0" smtClean="0"/>
              <a:t>Man’s Sin &amp; Failure</a:t>
            </a:r>
            <a:endParaRPr lang="en-US" sz="3200" b="1" dirty="0"/>
          </a:p>
        </p:txBody>
      </p:sp>
      <p:pic>
        <p:nvPicPr>
          <p:cNvPr id="6" name="Picture 2" descr="C:\Users\Therese\Desktop\Tabernacle 9 - The Unmeasured Love of God\Tabernacle PIX\preview_html_m44140c66.png"/>
          <p:cNvPicPr>
            <a:picLocks noChangeAspect="1" noChangeArrowheads="1"/>
          </p:cNvPicPr>
          <p:nvPr/>
        </p:nvPicPr>
        <p:blipFill rotWithShape="1">
          <a:blip r:embed="rId3">
            <a:extLst>
              <a:ext uri="{28A0092B-C50C-407E-A947-70E740481C1C}">
                <a14:useLocalDpi xmlns:a14="http://schemas.microsoft.com/office/drawing/2010/main" val="0"/>
              </a:ext>
            </a:extLst>
          </a:blip>
          <a:srcRect l="24865" t="2950" b="35474"/>
          <a:stretch/>
        </p:blipFill>
        <p:spPr bwMode="auto">
          <a:xfrm flipH="1">
            <a:off x="-10334" y="3733800"/>
            <a:ext cx="5039533" cy="30814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928" y="-14606"/>
            <a:ext cx="3240157" cy="2986405"/>
          </a:xfrm>
          <a:solidFill>
            <a:schemeClr val="bg1"/>
          </a:solidFill>
        </p:spPr>
        <p:txBody>
          <a:bodyPr lIns="137160"/>
          <a:lstStyle/>
          <a:p>
            <a:pPr marL="0" indent="0">
              <a:buNone/>
            </a:pPr>
            <a:r>
              <a:rPr lang="en-US" sz="3200" b="1" dirty="0" smtClean="0"/>
              <a:t>The Sin Offering Cover (goat’s hair) was an exact measured size.</a:t>
            </a:r>
            <a:endParaRPr lang="en-US" sz="3200" b="1" dirty="0"/>
          </a:p>
        </p:txBody>
      </p:sp>
      <p:sp>
        <p:nvSpPr>
          <p:cNvPr id="7" name="Rectangle 6"/>
          <p:cNvSpPr/>
          <p:nvPr/>
        </p:nvSpPr>
        <p:spPr>
          <a:xfrm rot="753558">
            <a:off x="627676" y="4680175"/>
            <a:ext cx="2935302" cy="1077218"/>
          </a:xfrm>
          <a:prstGeom prst="rect">
            <a:avLst/>
          </a:prstGeom>
        </p:spPr>
        <p:txBody>
          <a:bodyPr wrap="square">
            <a:spAutoFit/>
          </a:bodyPr>
          <a:lstStyle/>
          <a:p>
            <a:pPr algn="ctr"/>
            <a:r>
              <a:rPr lang="en-US" sz="3200" b="1" dirty="0" smtClean="0"/>
              <a:t>Our Redeemer</a:t>
            </a:r>
            <a:endParaRPr lang="en-US" sz="3200" b="1" dirty="0"/>
          </a:p>
        </p:txBody>
      </p:sp>
    </p:spTree>
    <p:extLst>
      <p:ext uri="{BB962C8B-B14F-4D97-AF65-F5344CB8AC3E}">
        <p14:creationId xmlns:p14="http://schemas.microsoft.com/office/powerpoint/2010/main" val="154805014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Users\Therese\Desktop\Tabernacle 9 - The Unmeasured Love of God\Tabernacle PIX\Silhouette_of_Jesus_on_Cros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risscrossEtching/>
                    </a14:imgEffect>
                    <a14:imgEffect>
                      <a14:sharpenSoften amount="-9000"/>
                    </a14:imgEffect>
                    <a14:imgEffect>
                      <a14:colorTemperature colorTemp="9600"/>
                    </a14:imgEffect>
                    <a14:imgEffect>
                      <a14:saturation sat="216000"/>
                    </a14:imgEffect>
                    <a14:imgEffect>
                      <a14:brightnessContrast bright="-39000" contrast="72000"/>
                    </a14:imgEffect>
                  </a14:imgLayer>
                </a14:imgProps>
              </a:ext>
              <a:ext uri="{28A0092B-C50C-407E-A947-70E740481C1C}">
                <a14:useLocalDpi xmlns:a14="http://schemas.microsoft.com/office/drawing/2010/main" val="0"/>
              </a:ext>
            </a:extLst>
          </a:blip>
          <a:srcRect l="21126" t="19738" r="19986"/>
          <a:stretch/>
        </p:blipFill>
        <p:spPr bwMode="auto">
          <a:xfrm>
            <a:off x="0" y="27303"/>
            <a:ext cx="3733800" cy="6819073"/>
          </a:xfrm>
          <a:prstGeom prst="rect">
            <a:avLst/>
          </a:prstGeom>
          <a:noFill/>
          <a:ln w="31750">
            <a:noFill/>
          </a:ln>
          <a:extLst>
            <a:ext uri="{909E8E84-426E-40DD-AFC4-6F175D3DCCD1}">
              <a14:hiddenFill xmlns:a14="http://schemas.microsoft.com/office/drawing/2010/main">
                <a:solidFill>
                  <a:srgbClr val="FFFFFF"/>
                </a:solidFill>
              </a14:hiddenFill>
            </a:ext>
          </a:extLst>
        </p:spPr>
      </p:pic>
      <p:pic>
        <p:nvPicPr>
          <p:cNvPr id="17410" name="Picture 2" descr="C:\Users\Therese\Desktop\Tabernacle 9 - The Unmeasured Love of God\Tabernacle PIX\the-blood-of-jesus.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29000" y="15679"/>
            <a:ext cx="5715000" cy="68306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429000" y="1"/>
            <a:ext cx="5715000" cy="6830696"/>
          </a:xfrm>
          <a:effectLst>
            <a:glow rad="558800">
              <a:schemeClr val="bg1">
                <a:alpha val="87000"/>
              </a:schemeClr>
            </a:glow>
            <a:softEdge rad="0"/>
          </a:effectLst>
        </p:spPr>
        <p:txBody>
          <a:bodyPr/>
          <a:lstStyle/>
          <a:p>
            <a:pPr marL="0" indent="0">
              <a:buNone/>
            </a:pPr>
            <a:r>
              <a:rPr lang="en-US" sz="4000" b="1" smtClean="0"/>
              <a:t>God’s forgiveness </a:t>
            </a:r>
            <a:r>
              <a:rPr lang="en-US" sz="4000" b="1" dirty="0" smtClean="0"/>
              <a:t>&amp; Love are Unmeasured</a:t>
            </a:r>
          </a:p>
          <a:p>
            <a:pPr marL="0" indent="0">
              <a:buNone/>
            </a:pPr>
            <a:r>
              <a:rPr lang="en-US" sz="1800" b="1" dirty="0" smtClean="0"/>
              <a:t/>
            </a:r>
            <a:br>
              <a:rPr lang="en-US" sz="1800" b="1" dirty="0" smtClean="0"/>
            </a:br>
            <a:r>
              <a:rPr lang="en-US" sz="3600" b="1" dirty="0" smtClean="0"/>
              <a:t>"</a:t>
            </a:r>
            <a:r>
              <a:rPr lang="en-US" sz="3600" b="1" dirty="0"/>
              <a:t>This is my blood… It will be poured out, so that </a:t>
            </a:r>
            <a:r>
              <a:rPr lang="en-US" sz="3600" b="1" dirty="0" smtClean="0"/>
              <a:t>MANY </a:t>
            </a:r>
            <a:r>
              <a:rPr lang="en-US" sz="3600" b="1" dirty="0"/>
              <a:t>people will have their sins forgiven." </a:t>
            </a:r>
            <a:r>
              <a:rPr lang="en-US" sz="2000" b="1" dirty="0"/>
              <a:t>Mat. </a:t>
            </a:r>
            <a:r>
              <a:rPr lang="en-US" sz="2000" b="1" dirty="0" smtClean="0"/>
              <a:t>26:28</a:t>
            </a:r>
          </a:p>
          <a:p>
            <a:pPr marL="0" indent="0">
              <a:buNone/>
            </a:pPr>
            <a:endParaRPr lang="en-US" sz="1800" b="1" dirty="0"/>
          </a:p>
          <a:p>
            <a:pPr marL="0" indent="0">
              <a:buNone/>
            </a:pPr>
            <a:r>
              <a:rPr lang="en-US" sz="3600" b="1" dirty="0"/>
              <a:t>“For by the blood of Christ… our sins are forgiven. How </a:t>
            </a:r>
            <a:r>
              <a:rPr lang="en-US" sz="3600" b="1" dirty="0" smtClean="0"/>
              <a:t>GREAT </a:t>
            </a:r>
            <a:r>
              <a:rPr lang="en-US" sz="3600" b="1" dirty="0"/>
              <a:t>is the grace of </a:t>
            </a:r>
            <a:r>
              <a:rPr lang="en-US" sz="3600" b="1" dirty="0" smtClean="0"/>
              <a:t>God!!” </a:t>
            </a:r>
          </a:p>
          <a:p>
            <a:pPr marL="0" indent="0" algn="r">
              <a:buNone/>
            </a:pPr>
            <a:r>
              <a:rPr lang="en-US" sz="2000" dirty="0" smtClean="0"/>
              <a:t>Eph</a:t>
            </a:r>
            <a:r>
              <a:rPr lang="en-US" sz="2000" dirty="0"/>
              <a:t>. </a:t>
            </a:r>
            <a:r>
              <a:rPr lang="en-US" sz="2000" dirty="0" smtClean="0"/>
              <a:t>1:7</a:t>
            </a:r>
            <a:endParaRPr lang="en-US" b="1" dirty="0" smtClean="0"/>
          </a:p>
        </p:txBody>
      </p:sp>
    </p:spTree>
    <p:extLst>
      <p:ext uri="{BB962C8B-B14F-4D97-AF65-F5344CB8AC3E}">
        <p14:creationId xmlns:p14="http://schemas.microsoft.com/office/powerpoint/2010/main" val="213562643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6656" y="0"/>
            <a:ext cx="9150656" cy="682700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smtClean="0"/>
              <a:t>s</a:t>
            </a:r>
            <a:endParaRPr lang="en-US" kern="0" dirty="0"/>
          </a:p>
        </p:txBody>
      </p:sp>
      <p:pic>
        <p:nvPicPr>
          <p:cNvPr id="1026" name="Picture 2" descr="C:\Users\Therese\Desktop\1_Working On\1_Study For this Weekend\Tabernacle 9 - The Third Covering - Our Redeemer\Tabernacle PIX\Brainwashed16.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10" t="2865" r="2828" b="3858"/>
          <a:stretch/>
        </p:blipFill>
        <p:spPr bwMode="auto">
          <a:xfrm>
            <a:off x="152400" y="381000"/>
            <a:ext cx="4912963" cy="4541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Therese\Desktop\1_Working On\1_Study For this Weekend\Tabernacle 9 - The Third Covering - Our Redeemer\Tabernacle PIX\bloo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14800" y="3037667"/>
            <a:ext cx="5052447" cy="378933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type="title"/>
          </p:nvPr>
        </p:nvSpPr>
        <p:spPr>
          <a:xfrm>
            <a:off x="5181600" y="0"/>
            <a:ext cx="3962400" cy="2743199"/>
          </a:xfrm>
          <a:noFill/>
        </p:spPr>
        <p:txBody>
          <a:bodyPr/>
          <a:lstStyle/>
          <a:p>
            <a:pPr marL="0" indent="0">
              <a:buNone/>
            </a:pPr>
            <a:r>
              <a:rPr lang="en-US" b="1" dirty="0">
                <a:solidFill>
                  <a:schemeClr val="bg1"/>
                </a:solidFill>
              </a:rPr>
              <a:t>“… and the blood of Jesus his </a:t>
            </a:r>
            <a:r>
              <a:rPr lang="en-US" b="1" dirty="0" smtClean="0">
                <a:solidFill>
                  <a:schemeClr val="bg1"/>
                </a:solidFill>
              </a:rPr>
              <a:t>Son…</a:t>
            </a:r>
            <a:endParaRPr lang="en-US" dirty="0">
              <a:solidFill>
                <a:schemeClr val="bg1"/>
              </a:solidFill>
            </a:endParaRPr>
          </a:p>
        </p:txBody>
      </p:sp>
      <p:sp>
        <p:nvSpPr>
          <p:cNvPr id="9" name="Content Placeholder 2"/>
          <p:cNvSpPr txBox="1">
            <a:spLocks/>
          </p:cNvSpPr>
          <p:nvPr/>
        </p:nvSpPr>
        <p:spPr bwMode="auto">
          <a:xfrm>
            <a:off x="609600" y="4932334"/>
            <a:ext cx="4114800" cy="177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000" b="1" kern="0" dirty="0" smtClean="0">
                <a:solidFill>
                  <a:schemeClr val="bg1"/>
                </a:solidFill>
              </a:rPr>
              <a:t>…makes us clean from ALL sin.” </a:t>
            </a:r>
            <a:r>
              <a:rPr lang="en-US" sz="2000" b="1" kern="0" dirty="0" smtClean="0">
                <a:solidFill>
                  <a:schemeClr val="bg1"/>
                </a:solidFill>
              </a:rPr>
              <a:t>1 John 1:7</a:t>
            </a:r>
          </a:p>
          <a:p>
            <a:endParaRPr lang="en-US" kern="0" dirty="0"/>
          </a:p>
        </p:txBody>
      </p:sp>
    </p:spTree>
    <p:extLst>
      <p:ext uri="{BB962C8B-B14F-4D97-AF65-F5344CB8AC3E}">
        <p14:creationId xmlns:p14="http://schemas.microsoft.com/office/powerpoint/2010/main" val="28381228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smtClean="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111513994"/>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136590370"/>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2">
            <a:lum contrast="6000"/>
            <a:extLst>
              <a:ext uri="{28A0092B-C50C-407E-A947-70E740481C1C}">
                <a14:useLocalDpi xmlns:a14="http://schemas.microsoft.com/office/drawing/2010/main" val="0"/>
              </a:ext>
            </a:extLst>
          </a:blip>
          <a:srcRect l="5760" t="24958" r="13440" b="26153"/>
          <a:stretch/>
        </p:blipFill>
        <p:spPr>
          <a:xfrm>
            <a:off x="4964113" y="0"/>
            <a:ext cx="4179887" cy="3352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23446" y="0"/>
            <a:ext cx="4976446" cy="3276600"/>
          </a:xfrm>
          <a:noFill/>
        </p:spPr>
        <p:txBody>
          <a:bodyPr/>
          <a:lstStyle/>
          <a:p>
            <a:pPr algn="ctr">
              <a:lnSpc>
                <a:spcPct val="90000"/>
              </a:lnSpc>
              <a:buFont typeface="Wingdings" pitchFamily="2" charset="2"/>
              <a:buNone/>
            </a:pPr>
            <a:r>
              <a:rPr lang="en-US" sz="3200" b="1" u="sng" dirty="0" smtClean="0">
                <a:latin typeface="Times New Roman" pitchFamily="18" charset="0"/>
              </a:rPr>
              <a:t>John Wesley’s Testimony</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dirty="0" smtClean="0"/>
              <a:t>“…the preacher was describing the change which God works in the heart through faith in Christ and I felt my heart strangely warmed.”</a:t>
            </a:r>
          </a:p>
        </p:txBody>
      </p:sp>
      <p:pic>
        <p:nvPicPr>
          <p:cNvPr id="1026" name="Picture 2" descr="http://2.bp.blogspot.com/_Gz7Z11J0DDU/S7dYe6RJAII/AAAAAAAABIk/B081pidxw8k/s1600/Emmaus.jpe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4873679" y="3657600"/>
            <a:ext cx="4270322"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102767" y="3581400"/>
            <a:ext cx="497644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432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smtClean="0">
                <a:latin typeface="Times New Roman" pitchFamily="18" charset="0"/>
              </a:rPr>
              <a:t>Disciple’s Testimony</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dirty="0" smtClean="0"/>
              <a:t>“They </a:t>
            </a:r>
            <a:r>
              <a:rPr lang="en-US" sz="2800" dirty="0"/>
              <a:t>said to each other, </a:t>
            </a:r>
            <a:r>
              <a:rPr lang="en-US" sz="2800" dirty="0" smtClean="0"/>
              <a:t>‘Did </a:t>
            </a:r>
            <a:r>
              <a:rPr lang="en-US" sz="2800" dirty="0"/>
              <a:t>not our hearts burn within us while he talked to us on the road, while he opened to us the Scriptures</a:t>
            </a:r>
            <a:r>
              <a:rPr lang="en-US" sz="2800" dirty="0" smtClean="0"/>
              <a:t>?’”</a:t>
            </a:r>
          </a:p>
        </p:txBody>
      </p:sp>
    </p:spTree>
    <p:extLst>
      <p:ext uri="{BB962C8B-B14F-4D97-AF65-F5344CB8AC3E}">
        <p14:creationId xmlns:p14="http://schemas.microsoft.com/office/powerpoint/2010/main" val="1254452423"/>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lum bright="-14000" contrast="14000"/>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smtClean="0"/>
              <a:t>A prayer of faith </a:t>
            </a:r>
            <a:r>
              <a:rPr lang="en-US" sz="3600" b="1" dirty="0" smtClean="0">
                <a:sym typeface="Wingdings" pitchFamily="2" charset="2"/>
              </a:rPr>
              <a:t></a:t>
            </a:r>
            <a:r>
              <a:rPr lang="en-US" sz="3600" b="1" dirty="0" smtClean="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smtClean="0"/>
              <a:t>You want to set an example &amp; show others how it is done</a:t>
            </a:r>
          </a:p>
          <a:p>
            <a:pPr marL="590550" indent="-590550" eaLnBrk="1" hangingPunct="1">
              <a:lnSpc>
                <a:spcPct val="90000"/>
              </a:lnSpc>
              <a:buClr>
                <a:schemeClr val="tx1"/>
              </a:buClr>
            </a:pPr>
            <a:r>
              <a:rPr lang="en-US" sz="3000" dirty="0" smtClean="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a:t>
            </a:r>
            <a:r>
              <a:rPr lang="en-US" sz="3200" dirty="0" smtClean="0">
                <a:latin typeface="Arial" charset="0"/>
              </a:rPr>
              <a:t>it </a:t>
            </a:r>
            <a:r>
              <a:rPr lang="en-US" sz="3200" dirty="0">
                <a:latin typeface="Arial" charset="0"/>
              </a:rPr>
              <a:t>would mean </a:t>
            </a:r>
            <a:r>
              <a:rPr lang="en-US" sz="3200" dirty="0" smtClean="0">
                <a:latin typeface="Arial" charset="0"/>
              </a:rPr>
              <a:t>more </a:t>
            </a:r>
            <a:r>
              <a:rPr lang="en-US" sz="3200" dirty="0">
                <a:latin typeface="Arial" charset="0"/>
              </a:rPr>
              <a:t>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smtClean="0"/>
              <a:t>Faith</a:t>
            </a:r>
            <a:endParaRPr lang="en-US" sz="6000" b="1" dirty="0"/>
          </a:p>
        </p:txBody>
      </p:sp>
    </p:spTree>
    <p:extLst>
      <p:ext uri="{BB962C8B-B14F-4D97-AF65-F5344CB8AC3E}">
        <p14:creationId xmlns:p14="http://schemas.microsoft.com/office/powerpoint/2010/main" val="2059029738"/>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smtClean="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442870635"/>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3">
            <a:lum bright="26000" contrast="50000"/>
            <a:extLst>
              <a:ext uri="{28A0092B-C50C-407E-A947-70E740481C1C}">
                <a14:useLocalDpi xmlns:a14="http://schemas.microsoft.com/office/drawing/2010/main" val="0"/>
              </a:ext>
            </a:extLst>
          </a:blip>
          <a:srcRect/>
          <a:stretch>
            <a:fillRect/>
          </a:stretch>
        </p:blipFill>
        <p:spPr bwMode="auto">
          <a:xfrm>
            <a:off x="-5862" y="-1"/>
            <a:ext cx="6101862" cy="457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5862" y="3407465"/>
            <a:ext cx="6330462" cy="3450535"/>
          </a:xfrm>
          <a:solidFill>
            <a:schemeClr val="bg1">
              <a:alpha val="84000"/>
            </a:schemeClr>
          </a:solidFill>
        </p:spPr>
        <p:txBody>
          <a:bodyPr/>
          <a:lstStyle/>
          <a:p>
            <a:pPr eaLnBrk="1" hangingPunct="1">
              <a:lnSpc>
                <a:spcPct val="80000"/>
              </a:lnSpc>
              <a:buClr>
                <a:srgbClr val="F5F5F5"/>
              </a:buClr>
            </a:pPr>
            <a:r>
              <a:rPr lang="en-US" sz="3200" b="1" dirty="0" smtClean="0"/>
              <a:t>Do you want to meet Jesus as your savior right now?</a:t>
            </a:r>
          </a:p>
          <a:p>
            <a:pPr eaLnBrk="1" hangingPunct="1">
              <a:lnSpc>
                <a:spcPct val="80000"/>
              </a:lnSpc>
              <a:buClr>
                <a:srgbClr val="F5F5F5"/>
              </a:buClr>
            </a:pPr>
            <a:r>
              <a:rPr lang="en-US" sz="3200" b="1" dirty="0" smtClean="0"/>
              <a:t>Do you believe He died to save you from your sins &amp; that He rose from the dead? </a:t>
            </a:r>
          </a:p>
          <a:p>
            <a:pPr eaLnBrk="1" hangingPunct="1">
              <a:lnSpc>
                <a:spcPct val="80000"/>
              </a:lnSpc>
              <a:buClr>
                <a:srgbClr val="F5F5F5"/>
              </a:buClr>
            </a:pPr>
            <a:r>
              <a:rPr lang="en-US" sz="3200" b="1" dirty="0" smtClean="0"/>
              <a:t>Do you believe that He is waiting to save you right now?</a:t>
            </a:r>
            <a:r>
              <a:rPr lang="en-US" sz="3200" dirty="0" smtClean="0"/>
              <a:t> </a:t>
            </a:r>
          </a:p>
        </p:txBody>
      </p:sp>
      <p:sp>
        <p:nvSpPr>
          <p:cNvPr id="11268" name="Rectangle 4"/>
          <p:cNvSpPr>
            <a:spLocks noChangeArrowheads="1"/>
          </p:cNvSpPr>
          <p:nvPr/>
        </p:nvSpPr>
        <p:spPr bwMode="auto">
          <a:xfrm>
            <a:off x="6248400" y="33130"/>
            <a:ext cx="2819400" cy="6748670"/>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ct val="20000"/>
              </a:spcBef>
              <a:buClr>
                <a:schemeClr val="accent2"/>
              </a:buClr>
              <a:buSzPct val="75000"/>
            </a:pPr>
            <a:r>
              <a:rPr lang="en-US" sz="2800" b="1" dirty="0">
                <a:latin typeface="Arial" charset="0"/>
              </a:rPr>
              <a:t>Dear Jesus</a:t>
            </a:r>
            <a:r>
              <a:rPr lang="en-US" sz="2800" b="1" dirty="0" smtClean="0">
                <a:latin typeface="Arial" charset="0"/>
              </a:rPr>
              <a:t>,</a:t>
            </a:r>
          </a:p>
          <a:p>
            <a:pPr eaLnBrk="1" hangingPunct="1">
              <a:spcBef>
                <a:spcPct val="20000"/>
              </a:spcBef>
              <a:buClr>
                <a:schemeClr val="accent2"/>
              </a:buClr>
              <a:buSzPct val="75000"/>
            </a:pPr>
            <a:r>
              <a:rPr lang="en-US" sz="2400" b="1" dirty="0" smtClean="0">
                <a:latin typeface="Arial" charset="0"/>
              </a:rPr>
              <a:t> </a:t>
            </a:r>
            <a:endParaRPr lang="en-US" sz="2400" b="1" dirty="0">
              <a:latin typeface="Arial" charset="0"/>
            </a:endParaRPr>
          </a:p>
          <a:p>
            <a:pPr eaLnBrk="1" hangingPunct="1">
              <a:spcBef>
                <a:spcPct val="20000"/>
              </a:spcBef>
              <a:buClr>
                <a:schemeClr val="accent2"/>
              </a:buClr>
              <a:buSzPct val="75000"/>
            </a:pPr>
            <a:r>
              <a:rPr lang="en-US" sz="2800" b="1" dirty="0">
                <a:latin typeface="Arial" charset="0"/>
              </a:rPr>
              <a:t>I know I am a sinner &amp; need your forgiveness.</a:t>
            </a:r>
          </a:p>
          <a:p>
            <a:pPr eaLnBrk="1" hangingPunct="1">
              <a:spcBef>
                <a:spcPct val="20000"/>
              </a:spcBef>
              <a:buClr>
                <a:schemeClr val="accent2"/>
              </a:buClr>
              <a:buSzPct val="75000"/>
            </a:pPr>
            <a:endParaRPr lang="en-US" sz="2800" b="1" dirty="0">
              <a:latin typeface="Arial" charset="0"/>
            </a:endParaRPr>
          </a:p>
          <a:p>
            <a:pPr eaLnBrk="1" hangingPunct="1">
              <a:spcBef>
                <a:spcPct val="20000"/>
              </a:spcBef>
              <a:buClr>
                <a:schemeClr val="accent2"/>
              </a:buClr>
              <a:buSzPct val="75000"/>
            </a:pPr>
            <a:r>
              <a:rPr lang="en-US" sz="2800" b="1" dirty="0">
                <a:latin typeface="Arial" charset="0"/>
              </a:rPr>
              <a:t>I believe you died for my sins. </a:t>
            </a:r>
          </a:p>
          <a:p>
            <a:pPr eaLnBrk="1" hangingPunct="1">
              <a:spcBef>
                <a:spcPct val="20000"/>
              </a:spcBef>
              <a:buClr>
                <a:schemeClr val="accent2"/>
              </a:buClr>
              <a:buSzPct val="75000"/>
            </a:pPr>
            <a:r>
              <a:rPr lang="en-US" sz="2800" b="1" dirty="0">
                <a:latin typeface="Arial" charset="0"/>
              </a:rPr>
              <a:t>I now turn from sin.</a:t>
            </a:r>
          </a:p>
          <a:p>
            <a:pPr eaLnBrk="1" hangingPunct="1">
              <a:spcBef>
                <a:spcPct val="20000"/>
              </a:spcBef>
              <a:buClr>
                <a:schemeClr val="accent2"/>
              </a:buClr>
              <a:buSzPct val="75000"/>
            </a:pPr>
            <a:r>
              <a:rPr lang="en-US" sz="2800" b="1" dirty="0">
                <a:latin typeface="Arial" charset="0"/>
              </a:rPr>
              <a:t>Come into my heart I pray.</a:t>
            </a:r>
          </a:p>
        </p:txBody>
      </p:sp>
    </p:spTree>
    <p:extLst>
      <p:ext uri="{BB962C8B-B14F-4D97-AF65-F5344CB8AC3E}">
        <p14:creationId xmlns:p14="http://schemas.microsoft.com/office/powerpoint/2010/main" val="52478248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896"/>
            <a:ext cx="9133562" cy="6450578"/>
          </a:xfrm>
          <a:prstGeom prst="rect">
            <a:avLst/>
          </a:prstGeom>
        </p:spPr>
      </p:pic>
      <p:sp>
        <p:nvSpPr>
          <p:cNvPr id="2" name="Title 1"/>
          <p:cNvSpPr>
            <a:spLocks noGrp="1"/>
          </p:cNvSpPr>
          <p:nvPr>
            <p:ph type="title"/>
          </p:nvPr>
        </p:nvSpPr>
        <p:spPr>
          <a:xfrm>
            <a:off x="0" y="0"/>
            <a:ext cx="9144000" cy="1295400"/>
          </a:xfrm>
          <a:solidFill>
            <a:schemeClr val="bg1"/>
          </a:solidFill>
        </p:spPr>
        <p:txBody>
          <a:bodyPr lIns="0" tIns="0" rIns="0" bIns="91440"/>
          <a:lstStyle/>
          <a:p>
            <a:pPr algn="ctr"/>
            <a:r>
              <a:rPr lang="en-US" b="1" dirty="0" smtClean="0"/>
              <a:t>Today, we will look at </a:t>
            </a:r>
            <a:br>
              <a:rPr lang="en-US" b="1" dirty="0" smtClean="0"/>
            </a:br>
            <a:r>
              <a:rPr lang="en-US" b="1" dirty="0" smtClean="0"/>
              <a:t>the next covering.</a:t>
            </a:r>
            <a:endParaRPr lang="en-US" b="1" dirty="0"/>
          </a:p>
        </p:txBody>
      </p:sp>
      <p:sp>
        <p:nvSpPr>
          <p:cNvPr id="4" name="Title 1"/>
          <p:cNvSpPr txBox="1">
            <a:spLocks/>
          </p:cNvSpPr>
          <p:nvPr/>
        </p:nvSpPr>
        <p:spPr bwMode="auto">
          <a:xfrm rot="489559">
            <a:off x="894224" y="2652083"/>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Divine </a:t>
            </a:r>
          </a:p>
          <a:p>
            <a:pPr algn="ctr"/>
            <a:r>
              <a:rPr lang="en-US" sz="2400" b="1" kern="0" dirty="0" smtClean="0"/>
              <a:t>Christ</a:t>
            </a:r>
            <a:endParaRPr lang="en-US" sz="2400" b="1" kern="0" dirty="0"/>
          </a:p>
        </p:txBody>
      </p:sp>
    </p:spTree>
    <p:extLst>
      <p:ext uri="{BB962C8B-B14F-4D97-AF65-F5344CB8AC3E}">
        <p14:creationId xmlns:p14="http://schemas.microsoft.com/office/powerpoint/2010/main" val="143689647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smtClean="0"/>
              <a:t>“But some people did accept him. They believed in him, and he gave them the right to become children of God.”</a:t>
            </a:r>
            <a:r>
              <a:rPr lang="en-US" sz="2700" dirty="0" smtClean="0"/>
              <a:t> </a:t>
            </a:r>
            <a:r>
              <a:rPr lang="en-US" sz="2300" dirty="0" smtClean="0"/>
              <a:t>John 1:12</a:t>
            </a:r>
            <a:r>
              <a:rPr lang="en-US" sz="2700" dirty="0" smtClean="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50134296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33993513"/>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4958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429000"/>
            <a:ext cx="5943600" cy="3429000"/>
          </a:xfrm>
          <a:solidFill>
            <a:schemeClr val="bg1">
              <a:alpha val="69019"/>
            </a:schemeClr>
          </a:solidFill>
        </p:spPr>
        <p:txBody>
          <a:bodyPr/>
          <a:lstStyle/>
          <a:p>
            <a:pPr eaLnBrk="1" hangingPunct="1">
              <a:lnSpc>
                <a:spcPct val="90000"/>
              </a:lnSpc>
              <a:buClr>
                <a:schemeClr val="tx1"/>
              </a:buClr>
            </a:pPr>
            <a:r>
              <a:rPr lang="en-US" sz="3000" b="1" dirty="0" smtClean="0"/>
              <a:t>What did you learn today?</a:t>
            </a:r>
          </a:p>
          <a:p>
            <a:pPr eaLnBrk="1" hangingPunct="1">
              <a:lnSpc>
                <a:spcPct val="90000"/>
              </a:lnSpc>
              <a:buClr>
                <a:schemeClr val="tx1"/>
              </a:buClr>
            </a:pPr>
            <a:r>
              <a:rPr lang="en-US" sz="3000" b="1" dirty="0" smtClean="0"/>
              <a:t>What is the meaning of the name-tag?</a:t>
            </a:r>
          </a:p>
          <a:p>
            <a:pPr eaLnBrk="1" hangingPunct="1">
              <a:lnSpc>
                <a:spcPct val="90000"/>
              </a:lnSpc>
              <a:buClr>
                <a:schemeClr val="tx1"/>
              </a:buClr>
            </a:pPr>
            <a:r>
              <a:rPr lang="en-US" sz="3000" b="1" dirty="0" smtClean="0"/>
              <a:t>What have you </a:t>
            </a:r>
            <a:r>
              <a:rPr lang="en-US" sz="3000" b="1" dirty="0" err="1" smtClean="0"/>
              <a:t>neen</a:t>
            </a:r>
            <a:r>
              <a:rPr lang="en-US" sz="3000" b="1" dirty="0" smtClean="0"/>
              <a:t> thinking about God lately?</a:t>
            </a:r>
          </a:p>
          <a:p>
            <a:pPr eaLnBrk="1" hangingPunct="1">
              <a:lnSpc>
                <a:spcPct val="90000"/>
              </a:lnSpc>
              <a:buClr>
                <a:schemeClr val="tx1"/>
              </a:buClr>
            </a:pPr>
            <a:r>
              <a:rPr lang="en-US" sz="3000" b="1" dirty="0" smtClean="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extLst>
      <p:ext uri="{BB962C8B-B14F-4D97-AF65-F5344CB8AC3E}">
        <p14:creationId xmlns:p14="http://schemas.microsoft.com/office/powerpoint/2010/main" val="3566888356"/>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a:blip r:embed="rId2">
            <a:lum bright="16000" contrast="18000"/>
            <a:extLst>
              <a:ext uri="{28A0092B-C50C-407E-A947-70E740481C1C}">
                <a14:useLocalDpi xmlns:a14="http://schemas.microsoft.com/office/drawing/2010/main" val="0"/>
              </a:ext>
            </a:extLst>
          </a:blip>
          <a:srcRect/>
          <a:stretch>
            <a:fillRect/>
          </a:stretch>
        </p:blipFill>
        <p:spPr>
          <a:xfrm>
            <a:off x="0" y="377825"/>
            <a:ext cx="9144000"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0"/>
            <a:ext cx="4000500" cy="4038600"/>
          </a:xfrm>
        </p:spPr>
        <p:txBody>
          <a:bodyPr/>
          <a:lstStyle/>
          <a:p>
            <a:pPr eaLnBrk="1" hangingPunct="1">
              <a:lnSpc>
                <a:spcPct val="80000"/>
              </a:lnSpc>
              <a:buFont typeface="Wingdings" pitchFamily="2" charset="2"/>
              <a:buNone/>
            </a:pPr>
            <a:r>
              <a:rPr lang="en-US" sz="4000" smtClean="0"/>
              <a:t>“Draw near to God, and He will draw near to you… </a:t>
            </a:r>
          </a:p>
        </p:txBody>
      </p:sp>
      <p:sp>
        <p:nvSpPr>
          <p:cNvPr id="15364" name="Rectangle 4"/>
          <p:cNvSpPr>
            <a:spLocks noChangeArrowheads="1"/>
          </p:cNvSpPr>
          <p:nvPr/>
        </p:nvSpPr>
        <p:spPr bwMode="auto">
          <a:xfrm>
            <a:off x="0" y="5181600"/>
            <a:ext cx="9144000" cy="16002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2"/>
              </a:buClr>
              <a:buSzPct val="75000"/>
              <a:buFont typeface="Wingdings" pitchFamily="2" charset="2"/>
              <a:buNone/>
            </a:pPr>
            <a:r>
              <a:rPr lang="en-US" sz="3600" b="1">
                <a:latin typeface="Arial" charset="0"/>
              </a:rPr>
              <a:t>…Cleanse your hands, you sinners, and make your hearts pure, you who are half-hearted towards God.”</a:t>
            </a:r>
            <a:r>
              <a:rPr lang="en-US" sz="2700">
                <a:latin typeface="Arial" charset="0"/>
              </a:rPr>
              <a:t> </a:t>
            </a:r>
            <a:r>
              <a:rPr lang="en-US" sz="2000" i="1">
                <a:latin typeface="Arial" charset="0"/>
              </a:rPr>
              <a:t>James 4:8 WNT</a:t>
            </a:r>
          </a:p>
        </p:txBody>
      </p:sp>
    </p:spTree>
    <p:extLst>
      <p:ext uri="{BB962C8B-B14F-4D97-AF65-F5344CB8AC3E}">
        <p14:creationId xmlns:p14="http://schemas.microsoft.com/office/powerpoint/2010/main" val="114598589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019800" y="473075"/>
            <a:ext cx="2971800" cy="1431925"/>
          </a:xfrm>
        </p:spPr>
        <p:txBody>
          <a:bodyPr/>
          <a:lstStyle/>
          <a:p>
            <a:pPr eaLnBrk="1" hangingPunct="1"/>
            <a:r>
              <a:rPr lang="en-US" sz="5400" smtClean="0"/>
              <a:t>Close in Prayer</a:t>
            </a:r>
          </a:p>
        </p:txBody>
      </p:sp>
    </p:spTree>
    <p:extLst>
      <p:ext uri="{BB962C8B-B14F-4D97-AF65-F5344CB8AC3E}">
        <p14:creationId xmlns:p14="http://schemas.microsoft.com/office/powerpoint/2010/main" val="94801295"/>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a:t>
            </a:r>
            <a:r>
              <a:rPr lang="en-US" sz="2000" b="1" u="sng" dirty="0" smtClean="0">
                <a:hlinkClick r:id="rId5"/>
              </a:rPr>
              <a:t>campaignkerusso.org</a:t>
            </a:r>
            <a:r>
              <a:rPr lang="en-US" sz="2000" b="1" u="sng" dirty="0" smtClean="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4282323118"/>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0" y="29816"/>
            <a:ext cx="9144000" cy="6828184"/>
          </a:xfrm>
          <a:noFill/>
        </p:spPr>
      </p:pic>
      <p:sp>
        <p:nvSpPr>
          <p:cNvPr id="18435" name="Rectangle 3"/>
          <p:cNvSpPr>
            <a:spLocks noGrp="1" noChangeArrowheads="1"/>
          </p:cNvSpPr>
          <p:nvPr>
            <p:ph type="title" idx="4294967295"/>
          </p:nvPr>
        </p:nvSpPr>
        <p:spPr>
          <a:xfrm>
            <a:off x="33130" y="5638800"/>
            <a:ext cx="9110870" cy="1219201"/>
          </a:xfrm>
          <a:solidFill>
            <a:srgbClr val="523706">
              <a:alpha val="72156"/>
            </a:srgbClr>
          </a:solidFill>
        </p:spPr>
        <p:txBody>
          <a:bodyPr/>
          <a:lstStyle/>
          <a:p>
            <a:pPr algn="ctr" eaLnBrk="1" hangingPunct="1"/>
            <a:r>
              <a:rPr lang="en-US" dirty="0" smtClean="0"/>
              <a:t>Welcome to </a:t>
            </a:r>
            <a:r>
              <a:rPr lang="en-US" dirty="0" err="1" smtClean="0"/>
              <a:t>Aggieland</a:t>
            </a:r>
            <a:r>
              <a:rPr lang="en-US" dirty="0" smtClean="0"/>
              <a:t> Faith</a:t>
            </a:r>
            <a:br>
              <a:rPr lang="en-US" dirty="0" smtClean="0"/>
            </a:br>
            <a:r>
              <a:rPr lang="en-US" dirty="0" smtClean="0"/>
              <a:t>Family Style Worship</a:t>
            </a:r>
          </a:p>
        </p:txBody>
      </p:sp>
    </p:spTree>
    <p:extLst>
      <p:ext uri="{BB962C8B-B14F-4D97-AF65-F5344CB8AC3E}">
        <p14:creationId xmlns:p14="http://schemas.microsoft.com/office/powerpoint/2010/main" val="428871972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457200"/>
            <a:ext cx="9144000" cy="838200"/>
          </a:xfrm>
        </p:spPr>
        <p:txBody>
          <a:bodyPr/>
          <a:lstStyle/>
          <a:p>
            <a:pPr eaLnBrk="1" hangingPunct="1"/>
            <a:r>
              <a:rPr lang="en-US" sz="4300" b="1" dirty="0" smtClean="0"/>
              <a:t>CURRENT SCHEDULE: </a:t>
            </a:r>
            <a:br>
              <a:rPr lang="en-US" sz="4300" b="1" dirty="0" smtClean="0"/>
            </a:br>
            <a:r>
              <a:rPr lang="en-US" sz="4000" dirty="0" smtClean="0"/>
              <a:t>See www.Aggielandfaith.org</a:t>
            </a:r>
          </a:p>
        </p:txBody>
      </p:sp>
      <p:sp>
        <p:nvSpPr>
          <p:cNvPr id="19459" name="Rectangle 3"/>
          <p:cNvSpPr>
            <a:spLocks noGrp="1" noChangeArrowheads="1"/>
          </p:cNvSpPr>
          <p:nvPr>
            <p:ph type="body" sz="half" idx="4294967295"/>
          </p:nvPr>
        </p:nvSpPr>
        <p:spPr>
          <a:xfrm>
            <a:off x="4762500" y="1752600"/>
            <a:ext cx="4381500" cy="4495800"/>
          </a:xfrm>
        </p:spPr>
        <p:txBody>
          <a:bodyPr/>
          <a:lstStyle/>
          <a:p>
            <a:pPr eaLnBrk="1" hangingPunct="1">
              <a:lnSpc>
                <a:spcPct val="90000"/>
              </a:lnSpc>
            </a:pPr>
            <a:r>
              <a:rPr lang="en-US" sz="2500" b="1" smtClean="0"/>
              <a:t>SATURDAY — </a:t>
            </a:r>
          </a:p>
          <a:p>
            <a:pPr eaLnBrk="1" hangingPunct="1">
              <a:lnSpc>
                <a:spcPct val="90000"/>
              </a:lnSpc>
              <a:buFont typeface="Wingdings" pitchFamily="2" charset="2"/>
              <a:buNone/>
            </a:pPr>
            <a:r>
              <a:rPr lang="en-US" sz="2000" b="1" smtClean="0"/>
              <a:t>	At Bee Creek Park </a:t>
            </a:r>
          </a:p>
          <a:p>
            <a:pPr eaLnBrk="1" hangingPunct="1">
              <a:lnSpc>
                <a:spcPct val="90000"/>
              </a:lnSpc>
              <a:buFont typeface="Wingdings" pitchFamily="2" charset="2"/>
              <a:buNone/>
            </a:pPr>
            <a:r>
              <a:rPr lang="en-US" sz="2500" smtClean="0"/>
              <a:t>	2:00-4:00pm: Through the bible with felt-board stories – plus hot-dogs &amp; drinks</a:t>
            </a:r>
          </a:p>
          <a:p>
            <a:pPr eaLnBrk="1" hangingPunct="1">
              <a:lnSpc>
                <a:spcPct val="90000"/>
              </a:lnSpc>
              <a:buFont typeface="Wingdings" pitchFamily="2" charset="2"/>
              <a:buNone/>
            </a:pPr>
            <a:endParaRPr lang="en-US" sz="2500" smtClean="0"/>
          </a:p>
          <a:p>
            <a:pPr eaLnBrk="1" hangingPunct="1">
              <a:lnSpc>
                <a:spcPct val="90000"/>
              </a:lnSpc>
            </a:pPr>
            <a:r>
              <a:rPr lang="en-US" sz="2500" b="1" smtClean="0"/>
              <a:t>SUNDAY — </a:t>
            </a:r>
          </a:p>
          <a:p>
            <a:pPr eaLnBrk="1" hangingPunct="1">
              <a:lnSpc>
                <a:spcPct val="90000"/>
              </a:lnSpc>
              <a:buFont typeface="Wingdings" pitchFamily="2" charset="2"/>
              <a:buNone/>
            </a:pPr>
            <a:r>
              <a:rPr lang="en-US" sz="2000" b="1" smtClean="0"/>
              <a:t>	At Bee Creek Park </a:t>
            </a:r>
          </a:p>
          <a:p>
            <a:pPr eaLnBrk="1" hangingPunct="1">
              <a:lnSpc>
                <a:spcPct val="90000"/>
              </a:lnSpc>
              <a:buFont typeface="Wingdings" pitchFamily="2" charset="2"/>
              <a:buNone/>
            </a:pPr>
            <a:r>
              <a:rPr lang="en-US" sz="2500" smtClean="0"/>
              <a:t>	2:00-4pm: Free snacks, drinks, kids crafts, prizes, singing &amp; bible preaching </a:t>
            </a:r>
            <a:endParaRPr lang="en-US" sz="2100" smtClean="0"/>
          </a:p>
        </p:txBody>
      </p:sp>
      <p:pic>
        <p:nvPicPr>
          <p:cNvPr id="19460" name="Picture 9" descr="hot_dog_iStock_000001755412_270x203"/>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381000" y="1752600"/>
            <a:ext cx="4114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21640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62400" y="609600"/>
            <a:ext cx="5181600" cy="1676400"/>
          </a:xfrm>
        </p:spPr>
        <p:txBody>
          <a:bodyPr/>
          <a:lstStyle/>
          <a:p>
            <a:pPr eaLnBrk="1" hangingPunct="1"/>
            <a:r>
              <a:rPr lang="en-US" sz="4000" b="1" smtClean="0"/>
              <a:t>Would You Like Prayer or Bible Study at Your House?</a:t>
            </a:r>
          </a:p>
        </p:txBody>
      </p:sp>
      <p:pic>
        <p:nvPicPr>
          <p:cNvPr id="2048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505200" cy="2789929"/>
          </a:xfrm>
          <a:noFill/>
        </p:spPr>
      </p:pic>
      <p:sp>
        <p:nvSpPr>
          <p:cNvPr id="20484" name="Rectangle 3"/>
          <p:cNvSpPr>
            <a:spLocks noGrp="1" noChangeArrowheads="1"/>
          </p:cNvSpPr>
          <p:nvPr>
            <p:ph type="body" sz="half" idx="4294967295"/>
          </p:nvPr>
        </p:nvSpPr>
        <p:spPr>
          <a:xfrm>
            <a:off x="0" y="2895600"/>
            <a:ext cx="8534400" cy="3733800"/>
          </a:xfrm>
        </p:spPr>
        <p:txBody>
          <a:bodyPr/>
          <a:lstStyle/>
          <a:p>
            <a:pPr eaLnBrk="1" hangingPunct="1">
              <a:lnSpc>
                <a:spcPct val="90000"/>
              </a:lnSpc>
            </a:pPr>
            <a:r>
              <a:rPr lang="en-US" sz="2500" b="1" u="sng" dirty="0" smtClean="0">
                <a:solidFill>
                  <a:srgbClr val="F6FF3F"/>
                </a:solidFill>
              </a:rPr>
              <a:t>Personal Prayer</a:t>
            </a:r>
            <a:r>
              <a:rPr lang="en-US" sz="2500" b="1" u="sng" dirty="0" smtClean="0"/>
              <a:t>:</a:t>
            </a:r>
            <a:r>
              <a:rPr lang="en-US" sz="2500" dirty="0" smtClean="0"/>
              <a:t/>
            </a:r>
            <a:br>
              <a:rPr lang="en-US" sz="2500" dirty="0" smtClean="0"/>
            </a:br>
            <a:r>
              <a:rPr lang="en-US" sz="2400" dirty="0" smtClean="0"/>
              <a:t>We can come to your home &amp; pray with you, or you can email us when you need prayer.</a:t>
            </a:r>
          </a:p>
          <a:p>
            <a:pPr eaLnBrk="1" hangingPunct="1">
              <a:lnSpc>
                <a:spcPct val="90000"/>
              </a:lnSpc>
            </a:pPr>
            <a:r>
              <a:rPr lang="en-US" sz="2500" b="1" u="sng" dirty="0" smtClean="0">
                <a:solidFill>
                  <a:srgbClr val="F6FF3F"/>
                </a:solidFill>
              </a:rPr>
              <a:t>Home Bible Study:</a:t>
            </a:r>
            <a:r>
              <a:rPr lang="en-US" sz="2500" b="1" dirty="0" smtClean="0">
                <a:solidFill>
                  <a:srgbClr val="F6FF3F"/>
                </a:solidFill>
              </a:rPr>
              <a:t/>
            </a:r>
            <a:br>
              <a:rPr lang="en-US" sz="2500" b="1" dirty="0" smtClean="0">
                <a:solidFill>
                  <a:srgbClr val="F6FF3F"/>
                </a:solidFill>
              </a:rPr>
            </a:br>
            <a:r>
              <a:rPr lang="en-US" sz="2400" dirty="0" smtClean="0"/>
              <a:t>We will come to your home &amp; hold</a:t>
            </a:r>
            <a:br>
              <a:rPr lang="en-US" sz="2400" dirty="0" smtClean="0"/>
            </a:br>
            <a:r>
              <a:rPr lang="en-US" sz="2400" dirty="0" smtClean="0"/>
              <a:t>a bible study for you &amp; your friends.</a:t>
            </a:r>
          </a:p>
          <a:p>
            <a:pPr eaLnBrk="1" hangingPunct="1">
              <a:lnSpc>
                <a:spcPct val="90000"/>
              </a:lnSpc>
            </a:pPr>
            <a:r>
              <a:rPr lang="en-US" sz="2500" b="1" u="sng" dirty="0" smtClean="0">
                <a:solidFill>
                  <a:srgbClr val="F6FF3F"/>
                </a:solidFill>
              </a:rPr>
              <a:t>Bible Party:</a:t>
            </a:r>
            <a:r>
              <a:rPr lang="en-US" sz="2500" dirty="0" smtClean="0"/>
              <a:t/>
            </a:r>
            <a:br>
              <a:rPr lang="en-US" sz="2500" dirty="0" smtClean="0"/>
            </a:br>
            <a:r>
              <a:rPr lang="en-US" sz="2400" dirty="0" smtClean="0"/>
              <a:t>We will hold a Kid’s Bible Party:</a:t>
            </a:r>
            <a:br>
              <a:rPr lang="en-US" sz="2400" dirty="0" smtClean="0"/>
            </a:br>
            <a:r>
              <a:rPr lang="en-US" sz="2400" dirty="0" smtClean="0"/>
              <a:t>You provide the food &amp; kids - we </a:t>
            </a:r>
            <a:br>
              <a:rPr lang="en-US" sz="2400" dirty="0" smtClean="0"/>
            </a:br>
            <a:r>
              <a:rPr lang="en-US" sz="2400" dirty="0" smtClean="0"/>
              <a:t>will do the bible fun &amp; stories.</a:t>
            </a:r>
          </a:p>
        </p:txBody>
      </p:sp>
      <p:pic>
        <p:nvPicPr>
          <p:cNvPr id="2048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4174505"/>
            <a:ext cx="3250096" cy="2392983"/>
          </a:xfrm>
          <a:noFill/>
        </p:spPr>
      </p:pic>
      <p:sp>
        <p:nvSpPr>
          <p:cNvPr id="2048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extLst>
      <p:ext uri="{BB962C8B-B14F-4D97-AF65-F5344CB8AC3E}">
        <p14:creationId xmlns:p14="http://schemas.microsoft.com/office/powerpoint/2010/main" val="332116193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876800" y="304800"/>
            <a:ext cx="4267200" cy="2895600"/>
          </a:xfrm>
        </p:spPr>
        <p:txBody>
          <a:bodyPr/>
          <a:lstStyle/>
          <a:p>
            <a:pPr eaLnBrk="1" hangingPunct="1"/>
            <a:r>
              <a:rPr lang="en-US" sz="4800" b="1" dirty="0" smtClean="0"/>
              <a:t>Would You Like Visitation?</a:t>
            </a:r>
          </a:p>
        </p:txBody>
      </p:sp>
      <p:sp>
        <p:nvSpPr>
          <p:cNvPr id="21507" name="Rectangle 3"/>
          <p:cNvSpPr>
            <a:spLocks noGrp="1" noChangeArrowheads="1"/>
          </p:cNvSpPr>
          <p:nvPr>
            <p:ph type="body" sz="half" idx="4294967295"/>
          </p:nvPr>
        </p:nvSpPr>
        <p:spPr>
          <a:xfrm>
            <a:off x="914400" y="3581400"/>
            <a:ext cx="8229600" cy="2209800"/>
          </a:xfrm>
        </p:spPr>
        <p:txBody>
          <a:bodyPr/>
          <a:lstStyle/>
          <a:p>
            <a:pPr eaLnBrk="1" hangingPunct="1"/>
            <a:r>
              <a:rPr lang="en-US" sz="3200" smtClean="0"/>
              <a:t>We will visit a friend, loved one in the hospital or in prison to pray for them &amp; share Christ with them.</a:t>
            </a:r>
          </a:p>
          <a:p>
            <a:pPr eaLnBrk="1" hangingPunct="1"/>
            <a:r>
              <a:rPr lang="en-US" sz="3200" smtClean="0"/>
              <a:t>Contact: </a:t>
            </a:r>
            <a:r>
              <a:rPr lang="en-US" sz="3200" smtClean="0">
                <a:hlinkClick r:id="rId2"/>
              </a:rPr>
              <a:t>info@aggielandfaith.org</a:t>
            </a:r>
            <a:r>
              <a:rPr lang="en-US" sz="3200" smtClean="0"/>
              <a:t> </a:t>
            </a:r>
          </a:p>
        </p:txBody>
      </p:sp>
      <p:pic>
        <p:nvPicPr>
          <p:cNvPr id="2150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304800"/>
            <a:ext cx="4572000" cy="3062288"/>
          </a:xfrm>
          <a:noFill/>
        </p:spPr>
      </p:pic>
    </p:spTree>
    <p:extLst>
      <p:ext uri="{BB962C8B-B14F-4D97-AF65-F5344CB8AC3E}">
        <p14:creationId xmlns:p14="http://schemas.microsoft.com/office/powerpoint/2010/main" val="20699859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6712"/>
            <a:ext cx="9133562" cy="6450578"/>
          </a:xfrm>
          <a:prstGeom prst="rect">
            <a:avLst/>
          </a:prstGeom>
        </p:spPr>
      </p:pic>
      <p:sp>
        <p:nvSpPr>
          <p:cNvPr id="2" name="Title 1"/>
          <p:cNvSpPr>
            <a:spLocks noGrp="1"/>
          </p:cNvSpPr>
          <p:nvPr>
            <p:ph type="title"/>
          </p:nvPr>
        </p:nvSpPr>
        <p:spPr>
          <a:xfrm>
            <a:off x="0" y="0"/>
            <a:ext cx="9144000" cy="1295400"/>
          </a:xfrm>
          <a:solidFill>
            <a:schemeClr val="bg1"/>
          </a:solidFill>
        </p:spPr>
        <p:txBody>
          <a:bodyPr lIns="0" tIns="0" rIns="0" bIns="91440"/>
          <a:lstStyle/>
          <a:p>
            <a:pPr algn="ctr"/>
            <a:r>
              <a:rPr lang="en-US" b="1" dirty="0" smtClean="0"/>
              <a:t>Next, we will look at </a:t>
            </a:r>
            <a:br>
              <a:rPr lang="en-US" b="1" dirty="0" smtClean="0"/>
            </a:br>
            <a:r>
              <a:rPr lang="en-US" b="1" dirty="0" smtClean="0"/>
              <a:t>the next covering.</a:t>
            </a:r>
            <a:endParaRPr lang="en-US" b="1" dirty="0"/>
          </a:p>
        </p:txBody>
      </p:sp>
      <p:sp>
        <p:nvSpPr>
          <p:cNvPr id="4" name="Title 1"/>
          <p:cNvSpPr txBox="1">
            <a:spLocks/>
          </p:cNvSpPr>
          <p:nvPr/>
        </p:nvSpPr>
        <p:spPr bwMode="auto">
          <a:xfrm rot="489559">
            <a:off x="894224" y="2652083"/>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Divine </a:t>
            </a:r>
          </a:p>
          <a:p>
            <a:pPr algn="ctr"/>
            <a:r>
              <a:rPr lang="en-US" sz="2400" b="1" kern="0" dirty="0" smtClean="0"/>
              <a:t>Christ</a:t>
            </a:r>
            <a:endParaRPr lang="en-US" sz="2400" b="1" kern="0" dirty="0"/>
          </a:p>
        </p:txBody>
      </p:sp>
      <p:sp>
        <p:nvSpPr>
          <p:cNvPr id="5" name="Title 1"/>
          <p:cNvSpPr txBox="1">
            <a:spLocks/>
          </p:cNvSpPr>
          <p:nvPr/>
        </p:nvSpPr>
        <p:spPr bwMode="auto">
          <a:xfrm rot="621802">
            <a:off x="1983986" y="2040779"/>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Sin Offering</a:t>
            </a:r>
            <a:endParaRPr lang="en-US" sz="2400" b="1" kern="0" dirty="0"/>
          </a:p>
        </p:txBody>
      </p:sp>
    </p:spTree>
    <p:extLst>
      <p:ext uri="{BB962C8B-B14F-4D97-AF65-F5344CB8AC3E}">
        <p14:creationId xmlns:p14="http://schemas.microsoft.com/office/powerpoint/2010/main" val="182280887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sz="half" idx="4294967295"/>
          </p:nvPr>
        </p:nvSpPr>
        <p:spPr>
          <a:xfrm>
            <a:off x="0" y="3581400"/>
            <a:ext cx="9144000" cy="3276600"/>
          </a:xfrm>
        </p:spPr>
        <p:txBody>
          <a:bodyPr/>
          <a:lstStyle/>
          <a:p>
            <a:pPr algn="ctr" eaLnBrk="1" hangingPunct="1">
              <a:lnSpc>
                <a:spcPct val="90000"/>
              </a:lnSpc>
              <a:buFont typeface="Wingdings" pitchFamily="2" charset="2"/>
              <a:buNone/>
            </a:pPr>
            <a:r>
              <a:rPr lang="en-US" sz="4000" b="1" dirty="0" smtClean="0">
                <a:hlinkClick r:id="rId2"/>
              </a:rPr>
              <a:t>www.aggielandfaith.org</a:t>
            </a:r>
            <a:endParaRPr lang="en-US" sz="4000" b="1" dirty="0" smtClean="0"/>
          </a:p>
          <a:p>
            <a:pPr eaLnBrk="1" hangingPunct="1">
              <a:lnSpc>
                <a:spcPct val="90000"/>
              </a:lnSpc>
            </a:pPr>
            <a:r>
              <a:rPr lang="en-US" sz="4000" dirty="0" smtClean="0"/>
              <a:t>Go here to see pictures &amp; videos</a:t>
            </a:r>
          </a:p>
          <a:p>
            <a:pPr eaLnBrk="1" hangingPunct="1">
              <a:lnSpc>
                <a:spcPct val="90000"/>
              </a:lnSpc>
            </a:pPr>
            <a:r>
              <a:rPr lang="en-US" sz="4000" dirty="0" smtClean="0"/>
              <a:t>Go here to subscribe to e-mails about changes &amp; cancellations</a:t>
            </a:r>
            <a:r>
              <a:rPr lang="en-US" sz="2700" dirty="0" smtClean="0"/>
              <a:t> </a:t>
            </a:r>
          </a:p>
        </p:txBody>
      </p:sp>
      <p:pic>
        <p:nvPicPr>
          <p:cNvPr id="2253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3531054"/>
          </a:xfrm>
        </p:spPr>
      </p:pic>
    </p:spTree>
    <p:extLst>
      <p:ext uri="{BB962C8B-B14F-4D97-AF65-F5344CB8AC3E}">
        <p14:creationId xmlns:p14="http://schemas.microsoft.com/office/powerpoint/2010/main" val="62385743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a:t>
            </a:r>
            <a:r>
              <a:rPr lang="en-US" sz="2000" b="1" u="sng" dirty="0" smtClean="0">
                <a:hlinkClick r:id="rId5"/>
              </a:rPr>
              <a:t>campaignkerusso.org</a:t>
            </a:r>
            <a:r>
              <a:rPr lang="en-US" sz="2000" b="1" u="sng" dirty="0" smtClean="0"/>
              <a:t> </a:t>
            </a:r>
            <a:endParaRPr lang="en-US" sz="2000" dirty="0"/>
          </a:p>
          <a:p>
            <a:pPr marL="342900" indent="-342900" algn="ctr" eaLnBrk="1" hangingPunct="1">
              <a:lnSpc>
                <a:spcPct val="90000"/>
              </a:lnSpc>
              <a:spcBef>
                <a:spcPct val="20000"/>
              </a:spcBef>
              <a:buClr>
                <a:schemeClr val="accent2"/>
              </a:buClr>
              <a:buSzPct val="75000"/>
              <a:buFont typeface="Wingdings" pitchFamily="2" charset="2"/>
              <a:buNone/>
            </a:pPr>
            <a:endParaRPr lang="en-US" sz="20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3823162871"/>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1_Working On\1_Study For this Weekend\Tabernacle Series\Tabernacle PIX\Tabernacle - Mishkan - Exodus 35-18-18- Mishkan Tent Staking Pegs- View 6.jpg"/>
          <p:cNvPicPr>
            <a:picLocks noChangeAspect="1" noChangeArrowheads="1"/>
          </p:cNvPicPr>
          <p:nvPr/>
        </p:nvPicPr>
        <p:blipFill rotWithShape="1">
          <a:blip r:embed="rId2">
            <a:extLst>
              <a:ext uri="{28A0092B-C50C-407E-A947-70E740481C1C}">
                <a14:useLocalDpi xmlns:a14="http://schemas.microsoft.com/office/drawing/2010/main" val="0"/>
              </a:ext>
            </a:extLst>
          </a:blip>
          <a:srcRect l="7976" t="3516" r="18432" b="3520"/>
          <a:stretch/>
        </p:blipFill>
        <p:spPr bwMode="auto">
          <a:xfrm>
            <a:off x="2438400" y="0"/>
            <a:ext cx="6705600" cy="479746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2667000" y="4572000"/>
            <a:ext cx="6477000" cy="2286001"/>
          </a:xfrm>
          <a:prstGeom prst="rect">
            <a:avLst/>
          </a:prstGeom>
          <a:solidFill>
            <a:srgbClr val="740000"/>
          </a:solidFill>
          <a:ln>
            <a:noFill/>
          </a:ln>
          <a:extLst/>
        </p:spPr>
        <p:txBody>
          <a:bodyPr vert="horz" wrap="square" lIns="18288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b="1" dirty="0" smtClean="0"/>
              <a:t>“Christ </a:t>
            </a:r>
            <a:r>
              <a:rPr lang="en-US" sz="3200" b="1" dirty="0"/>
              <a:t>never sinned but God put our sin on Him</a:t>
            </a:r>
            <a:r>
              <a:rPr lang="en-US" sz="3200" b="1" dirty="0" smtClean="0"/>
              <a:t>...” </a:t>
            </a:r>
            <a:r>
              <a:rPr lang="en-US" sz="2000" dirty="0" smtClean="0"/>
              <a:t>2 Cor. 5:21</a:t>
            </a:r>
          </a:p>
          <a:p>
            <a:pPr marL="0" indent="0" algn="ctr">
              <a:buNone/>
            </a:pPr>
            <a:r>
              <a:rPr lang="en-US" sz="3200" b="1" kern="0" dirty="0" smtClean="0"/>
              <a:t>Our sin covered </a:t>
            </a:r>
          </a:p>
          <a:p>
            <a:pPr marL="0" indent="0" algn="ctr">
              <a:buNone/>
            </a:pPr>
            <a:r>
              <a:rPr lang="en-US" sz="3200" b="1" kern="0" dirty="0" smtClean="0"/>
              <a:t>Jesus on the cross.</a:t>
            </a:r>
            <a:endParaRPr lang="en-US" sz="3200" b="1" kern="0" dirty="0"/>
          </a:p>
        </p:txBody>
      </p:sp>
      <p:sp>
        <p:nvSpPr>
          <p:cNvPr id="8" name="Rectangle 7"/>
          <p:cNvSpPr/>
          <p:nvPr/>
        </p:nvSpPr>
        <p:spPr>
          <a:xfrm rot="1356464">
            <a:off x="3006270" y="1381008"/>
            <a:ext cx="2481411" cy="1077218"/>
          </a:xfrm>
          <a:prstGeom prst="rect">
            <a:avLst/>
          </a:prstGeom>
        </p:spPr>
        <p:txBody>
          <a:bodyPr wrap="square">
            <a:spAutoFit/>
          </a:bodyPr>
          <a:lstStyle/>
          <a:p>
            <a:r>
              <a:rPr lang="en-US" sz="3200" b="1" dirty="0" smtClean="0"/>
              <a:t>Man’s Sin &amp; Failure</a:t>
            </a:r>
            <a:endParaRPr lang="en-US" sz="3200" b="1" dirty="0"/>
          </a:p>
        </p:txBody>
      </p:sp>
      <p:sp>
        <p:nvSpPr>
          <p:cNvPr id="3" name="Content Placeholder 2"/>
          <p:cNvSpPr>
            <a:spLocks noGrp="1"/>
          </p:cNvSpPr>
          <p:nvPr>
            <p:ph idx="1"/>
          </p:nvPr>
        </p:nvSpPr>
        <p:spPr>
          <a:xfrm>
            <a:off x="45928" y="-14606"/>
            <a:ext cx="2621072" cy="6858000"/>
          </a:xfrm>
          <a:solidFill>
            <a:schemeClr val="bg1"/>
          </a:solidFill>
        </p:spPr>
        <p:txBody>
          <a:bodyPr lIns="137160"/>
          <a:lstStyle/>
          <a:p>
            <a:pPr marL="0" indent="0">
              <a:buNone/>
            </a:pPr>
            <a:r>
              <a:rPr lang="en-US" b="1" dirty="0"/>
              <a:t>This is a picture of the Lord Jesus taking our sin upon Himself.  </a:t>
            </a:r>
          </a:p>
          <a:p>
            <a:pPr marL="0" indent="0">
              <a:buNone/>
            </a:pPr>
            <a:endParaRPr lang="en-US" sz="1050" b="1" dirty="0" smtClean="0"/>
          </a:p>
          <a:p>
            <a:pPr marL="0" indent="0">
              <a:buNone/>
            </a:pPr>
            <a:r>
              <a:rPr lang="en-US" b="1" dirty="0"/>
              <a:t>T</a:t>
            </a:r>
            <a:r>
              <a:rPr lang="en-US" b="1" dirty="0" smtClean="0"/>
              <a:t>his  covering completely covered the beautiful covering beneath it. </a:t>
            </a:r>
          </a:p>
        </p:txBody>
      </p:sp>
    </p:spTree>
    <p:extLst>
      <p:ext uri="{BB962C8B-B14F-4D97-AF65-F5344CB8AC3E}">
        <p14:creationId xmlns:p14="http://schemas.microsoft.com/office/powerpoint/2010/main" val="366563301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3.bp.blogspot.com/-UYBI9wpbXCA/TYe8jX-ogOI/AAAAAAAAAvw/aN2DilVjZso/s400/at-the-cross-2-scapegoat.jpg">
            <a:hlinkClick r:id="rId3"/>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5000"/>
                    </a14:imgEffect>
                    <a14:imgEffect>
                      <a14:colorTemperature colorTemp="7000"/>
                    </a14:imgEffect>
                    <a14:imgEffect>
                      <a14:saturation sat="228000"/>
                    </a14:imgEffect>
                    <a14:imgEffect>
                      <a14:brightnessContrast bright="6000" contrast="16000"/>
                    </a14:imgEffect>
                  </a14:imgLayer>
                </a14:imgProps>
              </a:ext>
              <a:ext uri="{28A0092B-C50C-407E-A947-70E740481C1C}">
                <a14:useLocalDpi xmlns:a14="http://schemas.microsoft.com/office/drawing/2010/main" val="0"/>
              </a:ext>
            </a:extLst>
          </a:blip>
          <a:srcRect t="8955"/>
          <a:stretch/>
        </p:blipFill>
        <p:spPr bwMode="auto">
          <a:xfrm>
            <a:off x="5216792" y="0"/>
            <a:ext cx="3927208" cy="34688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sharpenSoften amount="15000"/>
                    </a14:imgEffect>
                    <a14:imgEffect>
                      <a14:colorTemperature colorTemp="5700"/>
                    </a14:imgEffect>
                    <a14:imgEffect>
                      <a14:saturation sat="148000"/>
                    </a14:imgEffect>
                    <a14:imgEffect>
                      <a14:brightnessContrast bright="6000" contrast="10000"/>
                    </a14:imgEffect>
                  </a14:imgLayer>
                </a14:imgProps>
              </a:ext>
              <a:ext uri="{28A0092B-C50C-407E-A947-70E740481C1C}">
                <a14:useLocalDpi xmlns:a14="http://schemas.microsoft.com/office/drawing/2010/main" val="0"/>
              </a:ext>
            </a:extLst>
          </a:blip>
          <a:srcRect l="15852" r="17351"/>
          <a:stretch/>
        </p:blipFill>
        <p:spPr>
          <a:xfrm>
            <a:off x="0" y="0"/>
            <a:ext cx="5181600" cy="5230580"/>
          </a:xfrm>
          <a:prstGeom prst="rect">
            <a:avLst/>
          </a:prstGeom>
          <a:ln>
            <a:noFill/>
          </a:ln>
        </p:spPr>
      </p:pic>
      <p:sp>
        <p:nvSpPr>
          <p:cNvPr id="7" name="Content Placeholder 2"/>
          <p:cNvSpPr txBox="1">
            <a:spLocks/>
          </p:cNvSpPr>
          <p:nvPr/>
        </p:nvSpPr>
        <p:spPr bwMode="auto">
          <a:xfrm>
            <a:off x="5216792" y="3276600"/>
            <a:ext cx="3895892" cy="3581400"/>
          </a:xfrm>
          <a:prstGeom prst="rect">
            <a:avLst/>
          </a:prstGeom>
          <a:solidFill>
            <a:srgbClr val="740000"/>
          </a:solidFill>
          <a:ln w="41275" cmpd="sng">
            <a:solidFill>
              <a:schemeClr val="tx1"/>
            </a:solidFill>
          </a:ln>
          <a:extLst/>
        </p:spPr>
        <p:txBody>
          <a:bodyPr vert="horz" wrap="square" lIns="18288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2800" kern="0" dirty="0" smtClean="0"/>
              <a:t>The ‘</a:t>
            </a:r>
            <a:r>
              <a:rPr lang="en-US" sz="2800" b="1" kern="0" dirty="0" smtClean="0"/>
              <a:t>SCAPEGOAT’ was an innocent goat that the High Priest laid hands upon &amp; confessed the nation’s sins. It was then sent out of the camp.</a:t>
            </a:r>
            <a:endParaRPr lang="en-US" sz="2800" b="1" kern="0" dirty="0"/>
          </a:p>
        </p:txBody>
      </p:sp>
      <p:sp>
        <p:nvSpPr>
          <p:cNvPr id="3" name="Content Placeholder 2"/>
          <p:cNvSpPr>
            <a:spLocks noGrp="1"/>
          </p:cNvSpPr>
          <p:nvPr>
            <p:ph idx="1"/>
          </p:nvPr>
        </p:nvSpPr>
        <p:spPr>
          <a:xfrm>
            <a:off x="0" y="4800600"/>
            <a:ext cx="5181600" cy="2057400"/>
          </a:xfrm>
          <a:solidFill>
            <a:schemeClr val="bg1"/>
          </a:solidFill>
        </p:spPr>
        <p:txBody>
          <a:bodyPr lIns="182880"/>
          <a:lstStyle/>
          <a:p>
            <a:pPr marL="0" indent="0">
              <a:buNone/>
            </a:pPr>
            <a:r>
              <a:rPr lang="en-US" sz="3200" dirty="0" smtClean="0"/>
              <a:t>The ‘</a:t>
            </a:r>
            <a:r>
              <a:rPr lang="en-US" sz="3200" b="1" dirty="0" smtClean="0"/>
              <a:t>SIN OFFERING’ </a:t>
            </a:r>
            <a:r>
              <a:rPr lang="en-US" sz="3200" dirty="0" smtClean="0"/>
              <a:t>was an innocent goat that died for one year’s worth of the nation’s sins.</a:t>
            </a:r>
            <a:endParaRPr lang="en-US" sz="3200" dirty="0"/>
          </a:p>
        </p:txBody>
      </p:sp>
    </p:spTree>
    <p:extLst>
      <p:ext uri="{BB962C8B-B14F-4D97-AF65-F5344CB8AC3E}">
        <p14:creationId xmlns:p14="http://schemas.microsoft.com/office/powerpoint/2010/main" val="342013596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5216792" y="3810000"/>
            <a:ext cx="3895892" cy="3048000"/>
          </a:xfrm>
          <a:prstGeom prst="rect">
            <a:avLst/>
          </a:prstGeom>
          <a:solidFill>
            <a:srgbClr val="740000"/>
          </a:solidFill>
          <a:ln w="53975">
            <a:solidFill>
              <a:schemeClr val="tx1"/>
            </a:solid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None/>
            </a:pPr>
            <a:r>
              <a:rPr lang="en-US" sz="2800" b="1" kern="0" dirty="0" smtClean="0"/>
              <a:t>Jesus is Our SCAPEGOAT</a:t>
            </a:r>
          </a:p>
          <a:p>
            <a:pPr marL="0" indent="0">
              <a:buNone/>
            </a:pPr>
            <a:r>
              <a:rPr lang="en-US" sz="2800" b="1" kern="0" dirty="0" smtClean="0"/>
              <a:t>“</a:t>
            </a:r>
            <a:r>
              <a:rPr lang="en-US" sz="2800" b="1" dirty="0" smtClean="0"/>
              <a:t>He </a:t>
            </a:r>
            <a:r>
              <a:rPr lang="en-US" sz="2800" b="1" dirty="0"/>
              <a:t>has removed our sins as far from us </a:t>
            </a:r>
            <a:r>
              <a:rPr lang="en-US" sz="2800" b="1" dirty="0" smtClean="0"/>
              <a:t>as </a:t>
            </a:r>
            <a:r>
              <a:rPr lang="en-US" sz="2800" b="1" dirty="0"/>
              <a:t>the east is from the west</a:t>
            </a:r>
            <a:r>
              <a:rPr lang="en-US" sz="2800" b="1" dirty="0" smtClean="0"/>
              <a:t>.” </a:t>
            </a:r>
            <a:r>
              <a:rPr lang="en-US" sz="2000" dirty="0" smtClean="0"/>
              <a:t>Psalm 103:12</a:t>
            </a:r>
            <a:endParaRPr lang="en-US" sz="2000" kern="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168"/>
          <a:stretch/>
        </p:blipFill>
        <p:spPr>
          <a:xfrm>
            <a:off x="-33701" y="0"/>
            <a:ext cx="5248107" cy="4354785"/>
          </a:xfrm>
          <a:prstGeom prst="rect">
            <a:avLst/>
          </a:prstGeom>
        </p:spPr>
      </p:pic>
      <p:pic>
        <p:nvPicPr>
          <p:cNvPr id="4097" name="Picture 1"/>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1000"/>
                    </a14:imgEffect>
                    <a14:imgEffect>
                      <a14:colorTemperature colorTemp="9800"/>
                    </a14:imgEffect>
                    <a14:imgEffect>
                      <a14:saturation sat="400000"/>
                    </a14:imgEffect>
                    <a14:imgEffect>
                      <a14:brightnessContrast bright="10000" contrast="18000"/>
                    </a14:imgEffect>
                  </a14:imgLayer>
                </a14:imgProps>
              </a:ext>
              <a:ext uri="{28A0092B-C50C-407E-A947-70E740481C1C}">
                <a14:useLocalDpi xmlns:a14="http://schemas.microsoft.com/office/drawing/2010/main" val="0"/>
              </a:ext>
            </a:extLst>
          </a:blip>
          <a:srcRect l="13069" t="23976" r="36517" b="9128"/>
          <a:stretch/>
        </p:blipFill>
        <p:spPr bwMode="auto">
          <a:xfrm>
            <a:off x="5216792" y="8351"/>
            <a:ext cx="3895892" cy="380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3429000"/>
            <a:ext cx="5181600" cy="3429000"/>
          </a:xfrm>
          <a:solidFill>
            <a:schemeClr val="bg1"/>
          </a:solidFill>
        </p:spPr>
        <p:txBody>
          <a:bodyPr/>
          <a:lstStyle/>
          <a:p>
            <a:pPr marL="0" indent="0">
              <a:buNone/>
            </a:pPr>
            <a:r>
              <a:rPr lang="en-US" sz="2800" dirty="0"/>
              <a:t>“…sending His own Son in flesh like ours… as </a:t>
            </a:r>
            <a:r>
              <a:rPr lang="en-US" sz="2800" b="1" dirty="0"/>
              <a:t>a</a:t>
            </a:r>
            <a:r>
              <a:rPr lang="en-US" sz="3600" b="1" dirty="0"/>
              <a:t> </a:t>
            </a:r>
            <a:r>
              <a:rPr lang="en-US" sz="4000" b="1" dirty="0"/>
              <a:t>sin offering</a:t>
            </a:r>
            <a:r>
              <a:rPr lang="en-US" sz="2800" dirty="0"/>
              <a:t>” </a:t>
            </a:r>
            <a:r>
              <a:rPr lang="en-US" sz="1800" dirty="0"/>
              <a:t>Rom. </a:t>
            </a:r>
            <a:r>
              <a:rPr lang="en-US" sz="1800" dirty="0" smtClean="0"/>
              <a:t>8:3</a:t>
            </a:r>
            <a:br>
              <a:rPr lang="en-US" sz="1800" dirty="0" smtClean="0"/>
            </a:br>
            <a:endParaRPr lang="en-US" sz="1000" dirty="0"/>
          </a:p>
          <a:p>
            <a:pPr marL="0" indent="0">
              <a:buNone/>
            </a:pPr>
            <a:r>
              <a:rPr lang="en-US" sz="2700" b="1" dirty="0" smtClean="0"/>
              <a:t>Jesus is Our Sin Offering Who</a:t>
            </a:r>
          </a:p>
          <a:p>
            <a:pPr marL="0" indent="0">
              <a:buNone/>
            </a:pPr>
            <a:r>
              <a:rPr lang="en-US" sz="2700" b="1" dirty="0" smtClean="0"/>
              <a:t>Died for Our Sins </a:t>
            </a:r>
            <a:r>
              <a:rPr lang="en-US" sz="2700" b="1" dirty="0" smtClean="0">
                <a:sym typeface="Wingdings" pitchFamily="2" charset="2"/>
              </a:rPr>
              <a:t>– not just for one year, but </a:t>
            </a:r>
            <a:r>
              <a:rPr lang="en-US" sz="2700" b="1" dirty="0" smtClean="0"/>
              <a:t>Forever! </a:t>
            </a:r>
          </a:p>
        </p:txBody>
      </p:sp>
    </p:spTree>
    <p:extLst>
      <p:ext uri="{BB962C8B-B14F-4D97-AF65-F5344CB8AC3E}">
        <p14:creationId xmlns:p14="http://schemas.microsoft.com/office/powerpoint/2010/main" val="36330643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6712"/>
            <a:ext cx="9133562" cy="6450578"/>
          </a:xfrm>
          <a:prstGeom prst="rect">
            <a:avLst/>
          </a:prstGeom>
        </p:spPr>
      </p:pic>
      <p:sp>
        <p:nvSpPr>
          <p:cNvPr id="2" name="Title 1"/>
          <p:cNvSpPr>
            <a:spLocks noGrp="1"/>
          </p:cNvSpPr>
          <p:nvPr>
            <p:ph type="title"/>
          </p:nvPr>
        </p:nvSpPr>
        <p:spPr>
          <a:xfrm>
            <a:off x="0" y="0"/>
            <a:ext cx="9144000" cy="1295400"/>
          </a:xfrm>
          <a:solidFill>
            <a:schemeClr val="bg1"/>
          </a:solidFill>
        </p:spPr>
        <p:txBody>
          <a:bodyPr lIns="0" tIns="0" rIns="0" bIns="91440"/>
          <a:lstStyle/>
          <a:p>
            <a:pPr algn="ctr"/>
            <a:r>
              <a:rPr lang="en-US" b="1" dirty="0" smtClean="0"/>
              <a:t>Now, we will look at </a:t>
            </a:r>
            <a:br>
              <a:rPr lang="en-US" b="1" dirty="0" smtClean="0"/>
            </a:br>
            <a:r>
              <a:rPr lang="en-US" b="1" dirty="0" smtClean="0"/>
              <a:t>the next glorious covering.</a:t>
            </a:r>
            <a:endParaRPr lang="en-US" b="1" dirty="0"/>
          </a:p>
        </p:txBody>
      </p:sp>
      <p:sp>
        <p:nvSpPr>
          <p:cNvPr id="4" name="Title 1"/>
          <p:cNvSpPr txBox="1">
            <a:spLocks/>
          </p:cNvSpPr>
          <p:nvPr/>
        </p:nvSpPr>
        <p:spPr bwMode="auto">
          <a:xfrm rot="489559">
            <a:off x="894224" y="2652083"/>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Divine </a:t>
            </a:r>
          </a:p>
          <a:p>
            <a:pPr algn="ctr"/>
            <a:r>
              <a:rPr lang="en-US" sz="2400" b="1" kern="0" dirty="0" smtClean="0"/>
              <a:t>Christ</a:t>
            </a:r>
            <a:endParaRPr lang="en-US" sz="2400" b="1" kern="0" dirty="0"/>
          </a:p>
        </p:txBody>
      </p:sp>
      <p:sp>
        <p:nvSpPr>
          <p:cNvPr id="5" name="Title 1"/>
          <p:cNvSpPr txBox="1">
            <a:spLocks/>
          </p:cNvSpPr>
          <p:nvPr/>
        </p:nvSpPr>
        <p:spPr bwMode="auto">
          <a:xfrm rot="621802">
            <a:off x="1983986" y="2040779"/>
            <a:ext cx="1861868" cy="685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2400" b="1" kern="0" dirty="0" smtClean="0"/>
              <a:t>Our Sin Offering</a:t>
            </a:r>
            <a:endParaRPr lang="en-US" sz="2400" b="1" kern="0" dirty="0"/>
          </a:p>
        </p:txBody>
      </p:sp>
    </p:spTree>
    <p:extLst>
      <p:ext uri="{BB962C8B-B14F-4D97-AF65-F5344CB8AC3E}">
        <p14:creationId xmlns:p14="http://schemas.microsoft.com/office/powerpoint/2010/main" val="383440781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Refined</Template>
  <TotalTime>5292</TotalTime>
  <Words>1586</Words>
  <Application>Microsoft Office PowerPoint</Application>
  <PresentationFormat>On-screen Show (4:3)</PresentationFormat>
  <Paragraphs>164</Paragraphs>
  <Slides>51</Slides>
  <Notes>3</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Refined</vt:lpstr>
      <vt:lpstr>The Tabernacle in the Wilderness pt. 9</vt:lpstr>
      <vt:lpstr>PowerPoint Presentation</vt:lpstr>
      <vt:lpstr>Everything About the Tabernacle Points to Jesus        </vt:lpstr>
      <vt:lpstr>Today, we will look at  the next covering.</vt:lpstr>
      <vt:lpstr>Next, we will look at  the next covering.</vt:lpstr>
      <vt:lpstr>PowerPoint Presentation</vt:lpstr>
      <vt:lpstr>PowerPoint Presentation</vt:lpstr>
      <vt:lpstr>PowerPoint Presentation</vt:lpstr>
      <vt:lpstr>Now, we will look at  the next glorious covering.</vt:lpstr>
      <vt:lpstr>Now, we will look at  the next glorious covering.</vt:lpstr>
      <vt:lpstr>Ram’s Skin Dyed Red</vt:lpstr>
      <vt:lpstr>PowerPoint Presentation</vt:lpstr>
      <vt:lpstr>PowerPoint Presentation</vt:lpstr>
      <vt:lpstr>PowerPoint Presentation</vt:lpstr>
      <vt:lpstr>What is a Redeemer?</vt:lpstr>
      <vt:lpstr>New</vt:lpstr>
      <vt:lpstr>We are the one’s who got lost. We sinned!</vt:lpstr>
      <vt:lpstr>PowerPoint Presentation</vt:lpstr>
      <vt:lpstr>PowerPoint Presentation</vt:lpstr>
      <vt:lpstr>PowerPoint Presentation</vt:lpstr>
      <vt:lpstr>PowerPoint Presentation</vt:lpstr>
      <vt:lpstr>PowerPoint Presentation</vt:lpstr>
      <vt:lpstr>The Ram (male sheep) was killed as a substitute for Israel’s sins. </vt:lpstr>
      <vt:lpstr>PowerPoint Presentation</vt:lpstr>
      <vt:lpstr>PowerPoint Presentation</vt:lpstr>
      <vt:lpstr>PowerPoint Presentation</vt:lpstr>
      <vt:lpstr>PowerPoint Presentation</vt:lpstr>
      <vt:lpstr>Jesus Laid Down His Life</vt:lpstr>
      <vt:lpstr>The Ram Skin Covers Our Sins</vt:lpstr>
      <vt:lpstr>    Our Sins are Huge &amp; they are Measured by God    </vt:lpstr>
      <vt:lpstr>PowerPoint Presentation</vt:lpstr>
      <vt:lpstr>PowerPoint Presentation</vt:lpstr>
      <vt:lpstr>“… and the blood of Jesus his Son…</vt:lpstr>
      <vt:lpstr>What is the Sinner‘s Prayer?</vt:lpstr>
      <vt:lpstr>PowerPoint Presentation</vt:lpstr>
      <vt:lpstr>PowerPoint Presentation</vt:lpstr>
      <vt:lpstr>A prayer of faith  Pray this prayer if :</vt:lpstr>
      <vt:lpstr>We Declare Our Faith Publicly Because Jesus Declared His LOVE Publicly</vt:lpstr>
      <vt:lpstr>PowerPoint Presentation</vt:lpstr>
      <vt:lpstr>PowerPoint Presentation</vt:lpstr>
      <vt:lpstr>PowerPoint Presentation</vt:lpstr>
      <vt:lpstr>PowerPoint Presentation</vt:lpstr>
      <vt:lpstr>PowerPoint Presentation</vt:lpstr>
      <vt:lpstr>Close in Prayer</vt:lpstr>
      <vt:lpstr>PowerPoint Presentation</vt:lpstr>
      <vt:lpstr>Welcome to Aggieland Faith Family Style Worship</vt:lpstr>
      <vt:lpstr>CURRENT SCHEDULE:  See www.Aggielandfaith.org</vt:lpstr>
      <vt:lpstr>Would You Like Prayer or Bible Study at Your House?</vt:lpstr>
      <vt:lpstr>Would You Like Visitation?</vt:lpstr>
      <vt:lpstr>PowerPoint Presentation</vt:lpstr>
      <vt:lpstr>PowerPoint Presentation</vt:lpstr>
    </vt:vector>
  </TitlesOfParts>
  <Company>Greenberg Creative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Therese</dc:creator>
  <cp:lastModifiedBy>Therese Greenberg</cp:lastModifiedBy>
  <cp:revision>632</cp:revision>
  <cp:lastPrinted>1601-01-01T00:00:00Z</cp:lastPrinted>
  <dcterms:created xsi:type="dcterms:W3CDTF">2011-07-10T15:29:56Z</dcterms:created>
  <dcterms:modified xsi:type="dcterms:W3CDTF">2013-03-04T06:52:14Z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